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332" r:id="rId2"/>
    <p:sldId id="282" r:id="rId3"/>
    <p:sldId id="347" r:id="rId4"/>
    <p:sldId id="283" r:id="rId5"/>
    <p:sldId id="307" r:id="rId6"/>
    <p:sldId id="284" r:id="rId7"/>
    <p:sldId id="287" r:id="rId8"/>
    <p:sldId id="318" r:id="rId9"/>
    <p:sldId id="288" r:id="rId10"/>
    <p:sldId id="295" r:id="rId11"/>
    <p:sldId id="349" r:id="rId12"/>
    <p:sldId id="301" r:id="rId13"/>
    <p:sldId id="348" r:id="rId14"/>
    <p:sldId id="304" r:id="rId15"/>
    <p:sldId id="319" r:id="rId16"/>
    <p:sldId id="320" r:id="rId17"/>
    <p:sldId id="324" r:id="rId18"/>
    <p:sldId id="314" r:id="rId19"/>
    <p:sldId id="315" r:id="rId20"/>
    <p:sldId id="317" r:id="rId21"/>
    <p:sldId id="312" r:id="rId22"/>
    <p:sldId id="333" r:id="rId23"/>
    <p:sldId id="334" r:id="rId24"/>
    <p:sldId id="335" r:id="rId25"/>
    <p:sldId id="336" r:id="rId26"/>
    <p:sldId id="337" r:id="rId27"/>
    <p:sldId id="338" r:id="rId28"/>
    <p:sldId id="339" r:id="rId29"/>
    <p:sldId id="340" r:id="rId30"/>
    <p:sldId id="341" r:id="rId31"/>
    <p:sldId id="342" r:id="rId32"/>
    <p:sldId id="343" r:id="rId33"/>
    <p:sldId id="321" r:id="rId34"/>
    <p:sldId id="344" r:id="rId35"/>
    <p:sldId id="326" r:id="rId36"/>
    <p:sldId id="331" r:id="rId37"/>
    <p:sldId id="325" r:id="rId38"/>
    <p:sldId id="345" r:id="rId39"/>
    <p:sldId id="34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CCCC"/>
    <a:srgbClr val="FF7C80"/>
    <a:srgbClr val="78B832"/>
    <a:srgbClr val="C6E6A2"/>
    <a:srgbClr val="A4D76B"/>
    <a:srgbClr val="7ABC32"/>
    <a:srgbClr val="FFCC00"/>
    <a:srgbClr val="FF66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87" autoAdjust="0"/>
    <p:restoredTop sz="63799" autoAdjust="0"/>
  </p:normalViewPr>
  <p:slideViewPr>
    <p:cSldViewPr>
      <p:cViewPr varScale="1">
        <p:scale>
          <a:sx n="96" d="100"/>
          <a:sy n="96" d="100"/>
        </p:scale>
        <p:origin x="-288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195035460992908"/>
          <c:y val="0.0388604135059548"/>
          <c:w val="0.980496453900709"/>
          <c:h val="0.922279172988091"/>
        </c:manualLayout>
      </c:layout>
      <c:barChart>
        <c:barDir val="col"/>
        <c:grouping val="clustered"/>
        <c:varyColors val="0"/>
        <c:ser>
          <c:idx val="0"/>
          <c:order val="0"/>
          <c:tx>
            <c:strRef>
              <c:f>Sheet1!$B$1</c:f>
              <c:strCache>
                <c:ptCount val="1"/>
                <c:pt idx="0">
                  <c:v>Total</c:v>
                </c:pt>
              </c:strCache>
            </c:strRef>
          </c:tx>
          <c:spPr>
            <a:solidFill>
              <a:srgbClr val="4BACC6">
                <a:lumMod val="75000"/>
              </a:srgbClr>
            </a:solidFill>
          </c:spPr>
          <c:invertIfNegative val="0"/>
          <c:cat>
            <c:strRef>
              <c:f>Sheet1!$A$2</c:f>
              <c:strCache>
                <c:ptCount val="1"/>
                <c:pt idx="0">
                  <c:v>Category 1</c:v>
                </c:pt>
              </c:strCache>
            </c:strRef>
          </c:cat>
          <c:val>
            <c:numRef>
              <c:f>Sheet1!$B$2</c:f>
              <c:numCache>
                <c:formatCode>General</c:formatCode>
                <c:ptCount val="1"/>
                <c:pt idx="0">
                  <c:v>9.0</c:v>
                </c:pt>
              </c:numCache>
            </c:numRef>
          </c:val>
        </c:ser>
        <c:ser>
          <c:idx val="1"/>
          <c:order val="1"/>
          <c:tx>
            <c:strRef>
              <c:f>Sheet1!$C$1</c:f>
              <c:strCache>
                <c:ptCount val="1"/>
                <c:pt idx="0">
                  <c:v>&gt;1</c:v>
                </c:pt>
              </c:strCache>
            </c:strRef>
          </c:tx>
          <c:spPr>
            <a:solidFill>
              <a:srgbClr val="4BACC6">
                <a:lumMod val="60000"/>
                <a:lumOff val="40000"/>
              </a:srgbClr>
            </a:solidFill>
          </c:spPr>
          <c:invertIfNegative val="0"/>
          <c:cat>
            <c:strRef>
              <c:f>Sheet1!$A$2</c:f>
              <c:strCache>
                <c:ptCount val="1"/>
                <c:pt idx="0">
                  <c:v>Category 1</c:v>
                </c:pt>
              </c:strCache>
            </c:strRef>
          </c:cat>
          <c:val>
            <c:numRef>
              <c:f>Sheet1!$C$2</c:f>
              <c:numCache>
                <c:formatCode>General</c:formatCode>
                <c:ptCount val="1"/>
                <c:pt idx="0">
                  <c:v>7.0</c:v>
                </c:pt>
              </c:numCache>
            </c:numRef>
          </c:val>
        </c:ser>
        <c:ser>
          <c:idx val="2"/>
          <c:order val="2"/>
          <c:tx>
            <c:strRef>
              <c:f>Sheet1!$D$1</c:f>
              <c:strCache>
                <c:ptCount val="1"/>
                <c:pt idx="0">
                  <c:v>Improved</c:v>
                </c:pt>
              </c:strCache>
            </c:strRef>
          </c:tx>
          <c:spPr>
            <a:solidFill>
              <a:srgbClr val="4BACC6">
                <a:lumMod val="40000"/>
                <a:lumOff val="60000"/>
              </a:srgbClr>
            </a:solidFill>
          </c:spPr>
          <c:invertIfNegative val="0"/>
          <c:cat>
            <c:strRef>
              <c:f>Sheet1!$A$2</c:f>
              <c:strCache>
                <c:ptCount val="1"/>
                <c:pt idx="0">
                  <c:v>Category 1</c:v>
                </c:pt>
              </c:strCache>
            </c:strRef>
          </c:cat>
          <c:val>
            <c:numRef>
              <c:f>Sheet1!$D$2</c:f>
              <c:numCache>
                <c:formatCode>General</c:formatCode>
                <c:ptCount val="1"/>
                <c:pt idx="0">
                  <c:v>7.0</c:v>
                </c:pt>
              </c:numCache>
            </c:numRef>
          </c:val>
        </c:ser>
        <c:dLbls>
          <c:showLegendKey val="0"/>
          <c:showVal val="0"/>
          <c:showCatName val="0"/>
          <c:showSerName val="0"/>
          <c:showPercent val="0"/>
          <c:showBubbleSize val="0"/>
        </c:dLbls>
        <c:gapWidth val="89"/>
        <c:overlap val="-34"/>
        <c:axId val="2098268744"/>
        <c:axId val="2098237816"/>
      </c:barChart>
      <c:catAx>
        <c:axId val="2098268744"/>
        <c:scaling>
          <c:orientation val="minMax"/>
        </c:scaling>
        <c:delete val="1"/>
        <c:axPos val="b"/>
        <c:majorTickMark val="out"/>
        <c:minorTickMark val="none"/>
        <c:tickLblPos val="none"/>
        <c:crossAx val="2098237816"/>
        <c:crosses val="autoZero"/>
        <c:auto val="1"/>
        <c:lblAlgn val="ctr"/>
        <c:lblOffset val="100"/>
        <c:noMultiLvlLbl val="0"/>
      </c:catAx>
      <c:valAx>
        <c:axId val="2098237816"/>
        <c:scaling>
          <c:orientation val="minMax"/>
        </c:scaling>
        <c:delete val="1"/>
        <c:axPos val="l"/>
        <c:numFmt formatCode="General" sourceLinked="1"/>
        <c:majorTickMark val="out"/>
        <c:minorTickMark val="none"/>
        <c:tickLblPos val="none"/>
        <c:crossAx val="2098268744"/>
        <c:crosses val="autoZero"/>
        <c:crossBetween val="between"/>
      </c:valAx>
      <c:spPr>
        <a:ln cap="rnd">
          <a:noFill/>
        </a:ln>
      </c:spPr>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195035460992908"/>
          <c:y val="0.0388604135059548"/>
          <c:w val="0.980496453900709"/>
          <c:h val="0.922279172988091"/>
        </c:manualLayout>
      </c:layout>
      <c:barChart>
        <c:barDir val="col"/>
        <c:grouping val="clustered"/>
        <c:varyColors val="0"/>
        <c:ser>
          <c:idx val="0"/>
          <c:order val="0"/>
          <c:tx>
            <c:strRef>
              <c:f>Sheet1!$B$1</c:f>
              <c:strCache>
                <c:ptCount val="1"/>
                <c:pt idx="0">
                  <c:v>Total</c:v>
                </c:pt>
              </c:strCache>
            </c:strRef>
          </c:tx>
          <c:spPr>
            <a:solidFill>
              <a:srgbClr val="C0504D">
                <a:lumMod val="60000"/>
                <a:lumOff val="40000"/>
              </a:srgbClr>
            </a:solidFill>
          </c:spPr>
          <c:invertIfNegative val="0"/>
          <c:cat>
            <c:strRef>
              <c:f>Sheet1!$A$2</c:f>
              <c:strCache>
                <c:ptCount val="1"/>
                <c:pt idx="0">
                  <c:v>Category 1</c:v>
                </c:pt>
              </c:strCache>
            </c:strRef>
          </c:cat>
          <c:val>
            <c:numRef>
              <c:f>Sheet1!$B$2</c:f>
              <c:numCache>
                <c:formatCode>General</c:formatCode>
                <c:ptCount val="1"/>
                <c:pt idx="0">
                  <c:v>36.0</c:v>
                </c:pt>
              </c:numCache>
            </c:numRef>
          </c:val>
        </c:ser>
        <c:ser>
          <c:idx val="1"/>
          <c:order val="1"/>
          <c:tx>
            <c:strRef>
              <c:f>Sheet1!$C$1</c:f>
              <c:strCache>
                <c:ptCount val="1"/>
                <c:pt idx="0">
                  <c:v>Photo</c:v>
                </c:pt>
              </c:strCache>
            </c:strRef>
          </c:tx>
          <c:spPr>
            <a:solidFill>
              <a:srgbClr val="4BACC6">
                <a:lumMod val="60000"/>
                <a:lumOff val="40000"/>
              </a:srgbClr>
            </a:solidFill>
          </c:spPr>
          <c:invertIfNegative val="0"/>
          <c:cat>
            <c:strRef>
              <c:f>Sheet1!$A$2</c:f>
              <c:strCache>
                <c:ptCount val="1"/>
                <c:pt idx="0">
                  <c:v>Category 1</c:v>
                </c:pt>
              </c:strCache>
            </c:strRef>
          </c:cat>
          <c:val>
            <c:numRef>
              <c:f>Sheet1!$C$2</c:f>
              <c:numCache>
                <c:formatCode>General</c:formatCode>
                <c:ptCount val="1"/>
                <c:pt idx="0">
                  <c:v>35.0</c:v>
                </c:pt>
              </c:numCache>
            </c:numRef>
          </c:val>
        </c:ser>
        <c:ser>
          <c:idx val="2"/>
          <c:order val="2"/>
          <c:tx>
            <c:strRef>
              <c:f>Sheet1!$D$1</c:f>
              <c:strCache>
                <c:ptCount val="1"/>
                <c:pt idx="0">
                  <c:v>Text</c:v>
                </c:pt>
              </c:strCache>
            </c:strRef>
          </c:tx>
          <c:spPr>
            <a:solidFill>
              <a:srgbClr val="92D050"/>
            </a:solidFill>
          </c:spPr>
          <c:invertIfNegative val="0"/>
          <c:cat>
            <c:strRef>
              <c:f>Sheet1!$A$2</c:f>
              <c:strCache>
                <c:ptCount val="1"/>
                <c:pt idx="0">
                  <c:v>Category 1</c:v>
                </c:pt>
              </c:strCache>
            </c:strRef>
          </c:cat>
          <c:val>
            <c:numRef>
              <c:f>Sheet1!$D$2</c:f>
              <c:numCache>
                <c:formatCode>General</c:formatCode>
                <c:ptCount val="1"/>
                <c:pt idx="0">
                  <c:v>26.0</c:v>
                </c:pt>
              </c:numCache>
            </c:numRef>
          </c:val>
        </c:ser>
        <c:ser>
          <c:idx val="3"/>
          <c:order val="3"/>
          <c:tx>
            <c:strRef>
              <c:f>Sheet1!$E$1</c:f>
              <c:strCache>
                <c:ptCount val="1"/>
                <c:pt idx="0">
                  <c:v>Audio</c:v>
                </c:pt>
              </c:strCache>
            </c:strRef>
          </c:tx>
          <c:spPr>
            <a:solidFill>
              <a:sysClr val="window" lastClr="FFFFFF">
                <a:lumMod val="75000"/>
              </a:sysClr>
            </a:solidFill>
          </c:spPr>
          <c:invertIfNegative val="0"/>
          <c:cat>
            <c:strRef>
              <c:f>Sheet1!$A$2</c:f>
              <c:strCache>
                <c:ptCount val="1"/>
                <c:pt idx="0">
                  <c:v>Category 1</c:v>
                </c:pt>
              </c:strCache>
            </c:strRef>
          </c:cat>
          <c:val>
            <c:numRef>
              <c:f>Sheet1!$E$2</c:f>
              <c:numCache>
                <c:formatCode>General</c:formatCode>
                <c:ptCount val="1"/>
                <c:pt idx="0">
                  <c:v>18.0</c:v>
                </c:pt>
              </c:numCache>
            </c:numRef>
          </c:val>
        </c:ser>
        <c:dLbls>
          <c:showLegendKey val="0"/>
          <c:showVal val="0"/>
          <c:showCatName val="0"/>
          <c:showSerName val="0"/>
          <c:showPercent val="0"/>
          <c:showBubbleSize val="0"/>
        </c:dLbls>
        <c:gapWidth val="89"/>
        <c:overlap val="-34"/>
        <c:axId val="2108385096"/>
        <c:axId val="2108388216"/>
      </c:barChart>
      <c:catAx>
        <c:axId val="2108385096"/>
        <c:scaling>
          <c:orientation val="minMax"/>
        </c:scaling>
        <c:delete val="1"/>
        <c:axPos val="b"/>
        <c:majorTickMark val="out"/>
        <c:minorTickMark val="none"/>
        <c:tickLblPos val="none"/>
        <c:crossAx val="2108388216"/>
        <c:crosses val="autoZero"/>
        <c:auto val="1"/>
        <c:lblAlgn val="ctr"/>
        <c:lblOffset val="100"/>
        <c:noMultiLvlLbl val="0"/>
      </c:catAx>
      <c:valAx>
        <c:axId val="2108388216"/>
        <c:scaling>
          <c:orientation val="minMax"/>
        </c:scaling>
        <c:delete val="1"/>
        <c:axPos val="l"/>
        <c:numFmt formatCode="General" sourceLinked="1"/>
        <c:majorTickMark val="out"/>
        <c:minorTickMark val="none"/>
        <c:tickLblPos val="none"/>
        <c:crossAx val="2108385096"/>
        <c:crosses val="autoZero"/>
        <c:crossBetween val="between"/>
      </c:valAx>
      <c:spPr>
        <a:ln cap="rnd">
          <a:noFill/>
        </a:ln>
      </c:spPr>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79695B-E41F-42C9-B310-2BE1909E8989}" type="datetimeFigureOut">
              <a:rPr lang="en-US" smtClean="0"/>
              <a:pPr/>
              <a:t>8/14/12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DBC02-2569-4905-80E8-1865B854F4CB}" type="slidenum">
              <a:rPr lang="en-US" smtClean="0"/>
              <a:pPr/>
              <a:t>‹#›</a:t>
            </a:fld>
            <a:endParaRPr lang="en-US"/>
          </a:p>
        </p:txBody>
      </p:sp>
    </p:spTree>
    <p:extLst>
      <p:ext uri="{BB962C8B-B14F-4D97-AF65-F5344CB8AC3E}">
        <p14:creationId xmlns:p14="http://schemas.microsoft.com/office/powerpoint/2010/main" val="3651892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youtube.com/watch?v=SdbgAEY3zh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cbi.nlm.nih.gov/pubmed?term=Luckett%20T%5BAuthor%5D&amp;cauthor=true&amp;cauthor_uid=17656400" TargetMode="External"/><Relationship Id="rId4" Type="http://schemas.openxmlformats.org/officeDocument/2006/relationships/hyperlink" Target="http://www.ncbi.nlm.nih.gov/pubmed?term=Bundy%20A%5BAuthor%5D&amp;cauthor=true&amp;cauthor_uid=17656400" TargetMode="External"/><Relationship Id="rId5" Type="http://schemas.openxmlformats.org/officeDocument/2006/relationships/hyperlink" Target="http://www.ncbi.nlm.nih.gov/pubmed?term=Roberts%20J%5BAuthor%5D&amp;cauthor=true&amp;cauthor_uid=17656400"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youtube.com/watch?v=QC4-Bfd2wZ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thank you all for coming and listening to our presentation.</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2</a:t>
            </a:fld>
            <a:endParaRPr lang="en-US"/>
          </a:p>
        </p:txBody>
      </p:sp>
    </p:spTree>
    <p:extLst>
      <p:ext uri="{BB962C8B-B14F-4D97-AF65-F5344CB8AC3E}">
        <p14:creationId xmlns:p14="http://schemas.microsoft.com/office/powerpoint/2010/main" val="285521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We created a video prototype of this idea and shared it with a couple therapists. The main feedback we received from them was that it needed to be more realistic in order for the kids to take the perspective of another human being – “bears…who cares?”. Second, there needed to be more of an emphasis on context – showing a very simplistic and isolated scenario also isn’t very helpful in transfer either. </a:t>
            </a:r>
            <a:r>
              <a:rPr lang="en-US" strike="sngStrike" baseline="0" dirty="0" smtClean="0"/>
              <a:t>Lastly, from a product perspective, there needed to be a variety of stories and scenarios to engage the student for a longer period of time</a:t>
            </a:r>
            <a:endParaRPr lang="en-US" strike="sngStrike" dirty="0" smtClean="0"/>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11</a:t>
            </a:fld>
            <a:endParaRPr lang="en-US"/>
          </a:p>
        </p:txBody>
      </p:sp>
    </p:spTree>
    <p:extLst>
      <p:ext uri="{BB962C8B-B14F-4D97-AF65-F5344CB8AC3E}">
        <p14:creationId xmlns:p14="http://schemas.microsoft.com/office/powerpoint/2010/main" val="122607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Anna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After iterating</a:t>
            </a:r>
            <a:r>
              <a:rPr lang="en-US" baseline="0" dirty="0" smtClean="0"/>
              <a:t> on our first idea, we developed a second video prototype. The main changes in this prototype were: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Use of video of real people instead of cartoon scenarios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Additional forms of expressing the emotion – taking a picture of yourself, building the facial expression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Designed for therapist facilitation instead of another peer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smtClean="0"/>
              <a:t>The main flow of the activity was: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Select a video</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Watch video</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Answer the question “How do you think __ feels?”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err="1" smtClean="0"/>
              <a:t>Buidling</a:t>
            </a:r>
            <a:r>
              <a:rPr lang="en-US" baseline="0" dirty="0" smtClean="0"/>
              <a:t> a facial expression for that emotion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Taking a photo of your own face showing that emotion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1155CC"/>
              </a:solidFill>
              <a:latin typeface="Arial" pitchFamily="34" charset="0"/>
              <a:cs typeface="Arial"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1155CC"/>
                </a:solidFill>
                <a:latin typeface="Arial" pitchFamily="34" charset="0"/>
                <a:cs typeface="Arial" pitchFamily="34" charset="0"/>
                <a:hlinkClick r:id="rId3"/>
              </a:rPr>
              <a:t>http://www.youtube.com/watch?v=SdbgAEY3zh0</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endParaRPr lang="en-US" dirty="0" smtClean="0"/>
          </a:p>
          <a:p>
            <a:r>
              <a:rPr lang="en-US" dirty="0" smtClean="0"/>
              <a:t>Affordances</a:t>
            </a:r>
          </a:p>
          <a:p>
            <a:pPr marL="171450" indent="-171450">
              <a:buFont typeface="Arial"/>
              <a:buChar char="•"/>
            </a:pPr>
            <a:r>
              <a:rPr lang="en-US" dirty="0" smtClean="0"/>
              <a:t>Embodied experiences</a:t>
            </a:r>
          </a:p>
          <a:p>
            <a:pPr marL="171450" indent="-171450">
              <a:buFont typeface="Arial"/>
              <a:buChar char="•"/>
            </a:pPr>
            <a:r>
              <a:rPr lang="en-US" dirty="0" smtClean="0"/>
              <a:t>Motor coordination </a:t>
            </a:r>
          </a:p>
          <a:p>
            <a:pPr marL="171450" indent="-171450">
              <a:buFont typeface="Arial"/>
              <a:buChar char="•"/>
            </a:pPr>
            <a:r>
              <a:rPr lang="en-US" dirty="0" smtClean="0"/>
              <a:t>Full body tracking</a:t>
            </a:r>
          </a:p>
        </p:txBody>
      </p:sp>
      <p:sp>
        <p:nvSpPr>
          <p:cNvPr id="4" name="Slide Number Placeholder 3"/>
          <p:cNvSpPr>
            <a:spLocks noGrp="1"/>
          </p:cNvSpPr>
          <p:nvPr>
            <p:ph type="sldNum" sz="quarter" idx="10"/>
          </p:nvPr>
        </p:nvSpPr>
        <p:spPr/>
        <p:txBody>
          <a:bodyPr/>
          <a:lstStyle/>
          <a:p>
            <a:fld id="{8CEDBC02-2569-4905-80E8-1865B854F4CB}"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presenting this, people seemed to think it was a good idea. One question, however, was whether or not we were really leveraging the unique affordances of the </a:t>
            </a:r>
            <a:r>
              <a:rPr lang="en-US" baseline="0" dirty="0" err="1" smtClean="0"/>
              <a:t>Kinect</a:t>
            </a:r>
            <a:r>
              <a:rPr lang="en-US" baseline="0" dirty="0" smtClean="0"/>
              <a:t>? Our interface was very heavy on hand movement to make menu selections.</a:t>
            </a:r>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13</a:t>
            </a:fld>
            <a:endParaRPr lang="en-US"/>
          </a:p>
        </p:txBody>
      </p:sp>
    </p:spTree>
    <p:extLst>
      <p:ext uri="{BB962C8B-B14F-4D97-AF65-F5344CB8AC3E}">
        <p14:creationId xmlns:p14="http://schemas.microsoft.com/office/powerpoint/2010/main" val="123451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Anna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1155CC"/>
                </a:solidFill>
                <a:latin typeface="Arial" pitchFamily="34" charset="0"/>
                <a:cs typeface="Arial" pitchFamily="34" charset="0"/>
              </a:rPr>
              <a:t>So we had to face the harsh reality that our idea didn’t make compelling use of </a:t>
            </a:r>
            <a:r>
              <a:rPr lang="en-US" sz="1200" dirty="0" err="1" smtClean="0">
                <a:solidFill>
                  <a:srgbClr val="1155CC"/>
                </a:solidFill>
                <a:latin typeface="Arial" pitchFamily="34" charset="0"/>
                <a:cs typeface="Arial" pitchFamily="34" charset="0"/>
              </a:rPr>
              <a:t>Kinect</a:t>
            </a:r>
            <a:r>
              <a:rPr lang="en-US" sz="1200" dirty="0" smtClean="0">
                <a:solidFill>
                  <a:srgbClr val="1155CC"/>
                </a:solidFill>
                <a:latin typeface="Arial" pitchFamily="34" charset="0"/>
                <a:cs typeface="Arial" pitchFamily="34" charset="0"/>
              </a:rPr>
              <a:t>,</a:t>
            </a:r>
            <a:r>
              <a:rPr lang="en-US" sz="1200" baseline="0" dirty="0" smtClean="0">
                <a:solidFill>
                  <a:srgbClr val="1155CC"/>
                </a:solidFill>
                <a:latin typeface="Arial" pitchFamily="34" charset="0"/>
                <a:cs typeface="Arial" pitchFamily="34" charset="0"/>
              </a:rPr>
              <a:t> and decided that we wanted to come up with something that did. After exploring more ideas we came up with a toolkit-of-mini-games approach and prototyped two activities </a:t>
            </a:r>
            <a:r>
              <a:rPr lang="en-US" sz="1200" strike="sngStrike" baseline="0" dirty="0" smtClean="0">
                <a:solidFill>
                  <a:srgbClr val="1155CC"/>
                </a:solidFill>
                <a:latin typeface="Arial" pitchFamily="34" charset="0"/>
                <a:cs typeface="Arial" pitchFamily="34" charset="0"/>
              </a:rPr>
              <a:t>after initial vetting from the therapists we were working with.  </a:t>
            </a:r>
            <a:r>
              <a:rPr lang="en-US" sz="1200" strike="noStrike" baseline="0" dirty="0" smtClean="0">
                <a:solidFill>
                  <a:srgbClr val="1155CC"/>
                </a:solidFill>
                <a:latin typeface="Arial" pitchFamily="34" charset="0"/>
                <a:cs typeface="Arial" pitchFamily="34" charset="0"/>
              </a:rPr>
              <a:t>One is called falling faces and the other is hello park. After iterating these multiple activities, we came up with the current solution which we will show in this video </a:t>
            </a:r>
            <a:r>
              <a:rPr lang="en-US" sz="1200" strike="sngStrike" baseline="0" dirty="0" err="1" smtClean="0">
                <a:solidFill>
                  <a:srgbClr val="1155CC"/>
                </a:solidFill>
                <a:latin typeface="Arial" pitchFamily="34" charset="0"/>
                <a:cs typeface="Arial" pitchFamily="34" charset="0"/>
              </a:rPr>
              <a:t>hich</a:t>
            </a:r>
            <a:r>
              <a:rPr lang="en-US" sz="1200" strike="sngStrike" baseline="0" dirty="0" smtClean="0">
                <a:solidFill>
                  <a:srgbClr val="1155CC"/>
                </a:solidFill>
                <a:latin typeface="Arial" pitchFamily="34" charset="0"/>
                <a:cs typeface="Arial" pitchFamily="34" charset="0"/>
              </a:rPr>
              <a:t> we have refined multiple times since coming up with the concept.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baseline="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baseline="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baseline="0" dirty="0" smtClean="0">
                <a:solidFill>
                  <a:srgbClr val="1155CC"/>
                </a:solidFill>
                <a:latin typeface="Arial" pitchFamily="34" charset="0"/>
                <a:cs typeface="Arial" pitchFamily="34" charset="0"/>
              </a:rPr>
              <a:t>We will show the actual game play in a video, but in the first game (called Falling Faces), the player has to control the avatar to touch only the objects with faces. In the second game (called Hello Park), the player controls the avatar to practice waving.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baseline="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baseline="0" dirty="0" smtClean="0">
                <a:solidFill>
                  <a:srgbClr val="1155CC"/>
                </a:solidFill>
                <a:latin typeface="Arial" pitchFamily="34" charset="0"/>
                <a:cs typeface="Arial" pitchFamily="34" charset="0"/>
              </a:rPr>
              <a:t>We went back to the therapists to show them a video of our functional prototypes, and they were generally impressed and liked it a lot. More than one commented though that it may be too basic for most of the kids they currently work with. In response to this we added two more levels for the Falling Faces game. We were also referred to the Pacific Autism Center for Education (PACE), who have been amazing to work with in helping us test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rgbClr val="1155CC"/>
                </a:solidFill>
                <a:latin typeface="Arial" pitchFamily="34" charset="0"/>
                <a:cs typeface="Arial" pitchFamily="34" charset="0"/>
              </a:rPr>
              <a:t>-------</a:t>
            </a:r>
            <a:endParaRPr lang="en-US" sz="120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1155CC"/>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1155CC"/>
                </a:solidFill>
                <a:latin typeface="Arial" pitchFamily="34" charset="0"/>
                <a:cs typeface="Arial" pitchFamily="34" charset="0"/>
              </a:rPr>
              <a:t>http://</a:t>
            </a:r>
            <a:r>
              <a:rPr lang="en-US" sz="1200" dirty="0" err="1" smtClean="0">
                <a:solidFill>
                  <a:srgbClr val="1155CC"/>
                </a:solidFill>
                <a:latin typeface="Arial" pitchFamily="34" charset="0"/>
                <a:cs typeface="Arial" pitchFamily="34" charset="0"/>
              </a:rPr>
              <a:t>youtu.be</a:t>
            </a:r>
            <a:r>
              <a:rPr lang="en-US" sz="1200" dirty="0" smtClean="0">
                <a:solidFill>
                  <a:srgbClr val="1155CC"/>
                </a:solidFill>
                <a:latin typeface="Arial" pitchFamily="34" charset="0"/>
                <a:cs typeface="Arial" pitchFamily="34" charset="0"/>
              </a:rPr>
              <a:t>/yDzNTPgP85U</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endParaRPr lang="en-US" dirty="0" smtClean="0"/>
          </a:p>
          <a:p>
            <a:r>
              <a:rPr lang="en-US" dirty="0" smtClean="0"/>
              <a:t>We went back to brainstorming</a:t>
            </a:r>
            <a:r>
              <a:rPr lang="en-US" baseline="0" dirty="0" smtClean="0"/>
              <a:t> and came up with suite of mini-games approach.</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Anna</a:t>
            </a:r>
          </a:p>
          <a:p>
            <a:endParaRPr lang="en-US" dirty="0" smtClean="0"/>
          </a:p>
          <a:p>
            <a:r>
              <a:rPr lang="en-US" dirty="0" smtClean="0"/>
              <a:t>So now we would like to show a video walkthrough of the current games.</a:t>
            </a:r>
          </a:p>
          <a:p>
            <a:endParaRPr lang="en-US" dirty="0" smtClean="0"/>
          </a:p>
          <a:p>
            <a:r>
              <a:rPr lang="en-US" dirty="0" smtClean="0"/>
              <a:t>Life-like situation</a:t>
            </a:r>
          </a:p>
          <a:p>
            <a:r>
              <a:rPr lang="en-US" dirty="0" smtClean="0"/>
              <a:t>Exposure therapy</a:t>
            </a:r>
          </a:p>
          <a:p>
            <a:r>
              <a:rPr lang="en-US" dirty="0" smtClean="0"/>
              <a:t>Motor coordination and body awareness</a:t>
            </a:r>
          </a:p>
          <a:p>
            <a:r>
              <a:rPr lang="en-US" dirty="0" smtClean="0"/>
              <a:t>Embodied learning</a:t>
            </a:r>
          </a:p>
          <a:p>
            <a:r>
              <a:rPr lang="en-US" dirty="0" smtClean="0"/>
              <a:t>Toolkit approach</a:t>
            </a:r>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a:buNone/>
              <a:tabLst/>
              <a:defRPr/>
            </a:pPr>
            <a:r>
              <a:rPr lang="en-US" b="1" dirty="0" smtClean="0"/>
              <a:t>Anna</a:t>
            </a:r>
          </a:p>
          <a:p>
            <a:pPr marL="171450" marR="0" indent="-171450" algn="l" defTabSz="914400" rtl="0" eaLnBrk="1" fontAlgn="auto" latinLnBrk="0" hangingPunct="1">
              <a:lnSpc>
                <a:spcPct val="100000"/>
              </a:lnSpc>
              <a:spcBef>
                <a:spcPts val="0"/>
              </a:spcBef>
              <a:spcAft>
                <a:spcPts val="0"/>
              </a:spcAft>
              <a:buClrTx/>
              <a:buSzTx/>
              <a:buFont typeface="Arial"/>
              <a:buNone/>
              <a:tabLst/>
              <a:defRPr/>
            </a:pPr>
            <a:r>
              <a:rPr lang="en-US" b="1" dirty="0" smtClean="0"/>
              <a:t>Looking back at </a:t>
            </a:r>
            <a:r>
              <a:rPr lang="en-US" b="1" dirty="0" err="1" smtClean="0"/>
              <a:t>Me.Mu</a:t>
            </a:r>
            <a:r>
              <a:rPr lang="en-US" b="1" dirty="0" smtClean="0"/>
              <a:t> we found that there are three primary learning theories that underlie the games. </a:t>
            </a:r>
          </a:p>
          <a:p>
            <a:pPr marL="171450" indent="-171450">
              <a:buFont typeface="Arial"/>
              <a:buNone/>
            </a:pPr>
            <a:endParaRPr lang="en-US" dirty="0" smtClean="0"/>
          </a:p>
          <a:p>
            <a:pPr marL="171450" indent="-171450">
              <a:buFont typeface="Arial"/>
              <a:buChar char="•"/>
            </a:pPr>
            <a:r>
              <a:rPr lang="en-US" dirty="0" smtClean="0"/>
              <a:t>Embodied Learning: </a:t>
            </a:r>
            <a:r>
              <a:rPr lang="en-US" sz="1200" kern="1200" dirty="0" smtClean="0">
                <a:solidFill>
                  <a:schemeClr val="tx1"/>
                </a:solidFill>
                <a:effectLst/>
                <a:latin typeface="+mn-lt"/>
                <a:ea typeface="+mn-ea"/>
                <a:cs typeface="+mn-cs"/>
              </a:rPr>
              <a:t>the idea that learning is facilitated through our bodies interacting in real time and real space (e.g. learning how to walk)</a:t>
            </a:r>
            <a:r>
              <a:rPr lang="en-US" dirty="0" smtClean="0">
                <a:effectLst/>
              </a:rPr>
              <a: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strike="noStrike" kern="1200" dirty="0" smtClean="0">
                <a:solidFill>
                  <a:schemeClr val="tx1"/>
                </a:solidFill>
                <a:effectLst/>
                <a:latin typeface="+mn-lt"/>
                <a:ea typeface="+mn-ea"/>
                <a:cs typeface="+mn-cs"/>
              </a:rPr>
              <a:t>We teach how to wave to people repetitively</a:t>
            </a:r>
            <a:r>
              <a:rPr lang="en-US" sz="1200" strike="noStrike" kern="1200" baseline="0" dirty="0" smtClean="0">
                <a:solidFill>
                  <a:schemeClr val="tx1"/>
                </a:solidFill>
                <a:effectLst/>
                <a:latin typeface="+mn-lt"/>
                <a:ea typeface="+mn-ea"/>
                <a:cs typeface="+mn-cs"/>
              </a:rPr>
              <a:t> </a:t>
            </a:r>
            <a:r>
              <a:rPr lang="en-US" sz="1200" strike="noStrike" kern="1200" dirty="0" smtClean="0">
                <a:solidFill>
                  <a:schemeClr val="tx1"/>
                </a:solidFill>
                <a:effectLst/>
                <a:latin typeface="+mn-lt"/>
                <a:ea typeface="+mn-ea"/>
                <a:cs typeface="+mn-cs"/>
              </a:rPr>
              <a:t>so that the gesture can become ingrained and automatized</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strike="sngStrike" kern="1200" dirty="0" smtClean="0">
                <a:solidFill>
                  <a:schemeClr val="tx1"/>
                </a:solidFill>
                <a:effectLst/>
                <a:latin typeface="+mn-lt"/>
                <a:ea typeface="+mn-ea"/>
                <a:cs typeface="+mn-cs"/>
              </a:rPr>
              <a:t>Activities that encourage movement helps learners get in touch with their bodies and may make them better prepared for learning social body language (i.e. occupational therapy benefits)</a:t>
            </a:r>
            <a:endParaRPr lang="en-US" strike="sngStrike" dirty="0" smtClean="0"/>
          </a:p>
          <a:p>
            <a:pPr marL="171450" indent="-171450">
              <a:buFont typeface="Arial"/>
              <a:buChar char="•"/>
            </a:pPr>
            <a:r>
              <a:rPr lang="en-US" dirty="0" smtClean="0"/>
              <a:t>JME</a:t>
            </a:r>
          </a:p>
          <a:p>
            <a:pPr marL="628650" lvl="1" indent="-171450">
              <a:buFont typeface="Arial"/>
              <a:buChar char="•"/>
            </a:pPr>
            <a:r>
              <a:rPr lang="en-US" baseline="0" dirty="0" smtClean="0"/>
              <a:t>During game play the therapists can help guide the attention of the students; without this facilitation it is </a:t>
            </a:r>
            <a:r>
              <a:rPr lang="en-US" b="1" baseline="0" dirty="0" smtClean="0"/>
              <a:t>very difficult for many of the kids to focus on their own</a:t>
            </a:r>
          </a:p>
          <a:p>
            <a:pPr marL="628650" lvl="1" indent="-171450">
              <a:buFont typeface="Arial"/>
              <a:buChar char="•"/>
            </a:pPr>
            <a:r>
              <a:rPr lang="en-US" strike="sngStrike" baseline="0" dirty="0" smtClean="0"/>
              <a:t>For example during Hello Park, while waiting for James to appear the students and therapists often engaged in conversation about the situation</a:t>
            </a:r>
            <a:endParaRPr lang="en-US" strike="sngStrike" dirty="0" smtClean="0"/>
          </a:p>
          <a:p>
            <a:pPr marL="171450" indent="-171450">
              <a:buFont typeface="Arial"/>
              <a:buChar char="•"/>
            </a:pPr>
            <a:r>
              <a:rPr lang="en-US" dirty="0" smtClean="0"/>
              <a:t>Social Thinking</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Explicit instruction in thinking in social situations and awareness of thoughts and emotions, </a:t>
            </a:r>
            <a:r>
              <a:rPr lang="en-US" sz="1200" strike="sngStrike" kern="1200" dirty="0" smtClean="0">
                <a:solidFill>
                  <a:schemeClr val="tx1"/>
                </a:solidFill>
                <a:effectLst/>
                <a:latin typeface="+mn-lt"/>
                <a:ea typeface="+mn-ea"/>
                <a:cs typeface="+mn-cs"/>
              </a:rPr>
              <a:t>in contrast to purely behavioral reinforcement to certain stimuli</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strike="sngStrike" kern="1200" dirty="0" err="1" smtClean="0">
                <a:solidFill>
                  <a:schemeClr val="tx1"/>
                </a:solidFill>
                <a:effectLst/>
                <a:latin typeface="+mn-lt"/>
                <a:ea typeface="+mn-ea"/>
                <a:cs typeface="+mn-cs"/>
              </a:rPr>
              <a:t>Kinect</a:t>
            </a:r>
            <a:r>
              <a:rPr lang="en-US" sz="1200" strike="sngStrike" kern="1200" dirty="0" smtClean="0">
                <a:solidFill>
                  <a:schemeClr val="tx1"/>
                </a:solidFill>
                <a:effectLst/>
                <a:latin typeface="+mn-lt"/>
                <a:ea typeface="+mn-ea"/>
                <a:cs typeface="+mn-cs"/>
              </a:rPr>
              <a:t> waving game helps kids practice the physical component of greetings and gets them to realize</a:t>
            </a:r>
            <a:r>
              <a:rPr lang="en-US" sz="1200" strike="sngStrike" kern="1200" baseline="0" dirty="0" smtClean="0">
                <a:solidFill>
                  <a:schemeClr val="tx1"/>
                </a:solidFill>
                <a:effectLst/>
                <a:latin typeface="+mn-lt"/>
                <a:ea typeface="+mn-ea"/>
                <a:cs typeface="+mn-cs"/>
              </a:rPr>
              <a:t> the importance of that aspect in communication</a:t>
            </a:r>
            <a:endParaRPr lang="en-US" sz="1200" strike="sngStrike" kern="1200" dirty="0" smtClean="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strike="sngStrike" kern="1200" dirty="0" smtClean="0">
                <a:solidFill>
                  <a:schemeClr val="tx1"/>
                </a:solidFill>
                <a:effectLst/>
                <a:latin typeface="+mn-lt"/>
                <a:ea typeface="+mn-ea"/>
                <a:cs typeface="+mn-cs"/>
              </a:rPr>
              <a:t>The</a:t>
            </a:r>
            <a:r>
              <a:rPr lang="en-US" sz="1200" strike="noStrike" kern="1200" dirty="0" smtClean="0">
                <a:solidFill>
                  <a:schemeClr val="tx1"/>
                </a:solidFill>
                <a:effectLst/>
                <a:latin typeface="+mn-lt"/>
                <a:ea typeface="+mn-ea"/>
                <a:cs typeface="+mn-cs"/>
              </a:rPr>
              <a:t> falling faces </a:t>
            </a:r>
            <a:r>
              <a:rPr lang="en-US" sz="1200" strike="sngStrike" kern="1200" dirty="0" smtClean="0">
                <a:solidFill>
                  <a:schemeClr val="tx1"/>
                </a:solidFill>
                <a:effectLst/>
                <a:latin typeface="+mn-lt"/>
                <a:ea typeface="+mn-ea"/>
                <a:cs typeface="+mn-cs"/>
              </a:rPr>
              <a:t>is a movement-focused activity just to help with motor coordination, while introducing facial emotions – it also helps </a:t>
            </a:r>
            <a:r>
              <a:rPr lang="en-US" sz="1200" strike="noStrike" kern="1200" dirty="0" smtClean="0">
                <a:solidFill>
                  <a:schemeClr val="tx1"/>
                </a:solidFill>
                <a:effectLst/>
                <a:latin typeface="+mn-lt"/>
                <a:ea typeface="+mn-ea"/>
                <a:cs typeface="+mn-cs"/>
              </a:rPr>
              <a:t>them to increase processing speed of faces so they can think less about recognizing the</a:t>
            </a:r>
            <a:r>
              <a:rPr lang="en-US" sz="1200" strike="noStrike" kern="1200" baseline="0" dirty="0" smtClean="0">
                <a:solidFill>
                  <a:schemeClr val="tx1"/>
                </a:solidFill>
                <a:effectLst/>
                <a:latin typeface="+mn-lt"/>
                <a:ea typeface="+mn-ea"/>
                <a:cs typeface="+mn-cs"/>
              </a:rPr>
              <a:t> </a:t>
            </a:r>
            <a:r>
              <a:rPr lang="en-US" sz="1200" strike="noStrike" kern="1200" dirty="0" smtClean="0">
                <a:solidFill>
                  <a:schemeClr val="tx1"/>
                </a:solidFill>
                <a:effectLst/>
                <a:latin typeface="+mn-lt"/>
                <a:ea typeface="+mn-ea"/>
                <a:cs typeface="+mn-cs"/>
              </a:rPr>
              <a:t>emotion and more on what it means</a:t>
            </a:r>
            <a:endParaRPr lang="en-US" strike="noStrike" dirty="0" smtClean="0"/>
          </a:p>
          <a:p>
            <a:endParaRPr lang="en-US" strike="noStrike" dirty="0" smtClean="0"/>
          </a:p>
          <a:p>
            <a:endParaRPr lang="en-US" strike="noStrike"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Hain</a:t>
            </a:r>
            <a:r>
              <a:rPr lang="en-US" b="1" baseline="0" dirty="0" smtClean="0"/>
              <a:t> Lee</a:t>
            </a:r>
          </a:p>
          <a:p>
            <a:endParaRPr lang="en-US" b="1" baseline="0" dirty="0" smtClean="0"/>
          </a:p>
          <a:p>
            <a:r>
              <a:rPr lang="en-US" b="1" baseline="0" dirty="0" smtClean="0"/>
              <a:t>[0:30]</a:t>
            </a:r>
          </a:p>
          <a:p>
            <a:endParaRPr lang="en-US" b="1" dirty="0" smtClean="0"/>
          </a:p>
          <a:p>
            <a:r>
              <a:rPr lang="en-US" dirty="0" smtClean="0"/>
              <a:t>So now we’ll be switching gears to talk about our other subproject</a:t>
            </a:r>
            <a:r>
              <a:rPr lang="en-US" baseline="0" dirty="0" smtClean="0"/>
              <a:t> called </a:t>
            </a:r>
            <a:r>
              <a:rPr lang="en-US" baseline="0" dirty="0" err="1" smtClean="0"/>
              <a:t>emotionary</a:t>
            </a:r>
            <a:r>
              <a:rPr lang="en-US" baseline="0" dirty="0" smtClean="0"/>
              <a:t>. ”</a:t>
            </a:r>
            <a:r>
              <a:rPr lang="en-US" baseline="0" dirty="0" err="1" smtClean="0"/>
              <a:t>Emotionary</a:t>
            </a:r>
            <a:r>
              <a:rPr lang="en-US" baseline="0" dirty="0" smtClean="0"/>
              <a:t> is an emotion diary tool for </a:t>
            </a:r>
            <a:r>
              <a:rPr lang="en-US" baseline="0" dirty="0" err="1" smtClean="0"/>
              <a:t>iPad</a:t>
            </a:r>
            <a:r>
              <a:rPr lang="en-US" baseline="0" dirty="0" smtClean="0"/>
              <a:t> to facilitate awareness of emotions in context through </a:t>
            </a:r>
            <a:r>
              <a:rPr lang="en-US" baseline="0" dirty="0" err="1" smtClean="0"/>
              <a:t>scaffolded</a:t>
            </a:r>
            <a:r>
              <a:rPr lang="en-US" baseline="0" dirty="0" smtClean="0"/>
              <a:t> reflection.” </a:t>
            </a:r>
          </a:p>
        </p:txBody>
      </p:sp>
      <p:sp>
        <p:nvSpPr>
          <p:cNvPr id="4" name="Slide Number Placeholder 3"/>
          <p:cNvSpPr>
            <a:spLocks noGrp="1"/>
          </p:cNvSpPr>
          <p:nvPr>
            <p:ph type="sldNum" sz="quarter" idx="10"/>
          </p:nvPr>
        </p:nvSpPr>
        <p:spPr/>
        <p:txBody>
          <a:bodyPr/>
          <a:lstStyle/>
          <a:p>
            <a:fld id="{8CEDBC02-2569-4905-80E8-1865B854F4CB}" type="slidenum">
              <a:rPr lang="en-US" smtClean="0"/>
              <a:pPr/>
              <a:t>17</a:t>
            </a:fld>
            <a:endParaRPr lang="en-US"/>
          </a:p>
        </p:txBody>
      </p:sp>
    </p:spTree>
    <p:extLst>
      <p:ext uri="{BB962C8B-B14F-4D97-AF65-F5344CB8AC3E}">
        <p14:creationId xmlns:p14="http://schemas.microsoft.com/office/powerpoint/2010/main" val="1118679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Hain</a:t>
            </a:r>
            <a:r>
              <a:rPr lang="en-US" b="1" dirty="0" smtClean="0"/>
              <a:t>-Lee</a:t>
            </a:r>
          </a:p>
          <a:p>
            <a:endParaRPr lang="en-US" dirty="0" smtClean="0"/>
          </a:p>
          <a:p>
            <a:r>
              <a:rPr lang="en-US" dirty="0" smtClean="0"/>
              <a:t>[0:30]</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for why we also did an </a:t>
            </a:r>
            <a:r>
              <a:rPr lang="en-US" baseline="0" dirty="0" err="1" smtClean="0"/>
              <a:t>iPad</a:t>
            </a:r>
            <a:r>
              <a:rPr lang="en-US" baseline="0" dirty="0" smtClean="0"/>
              <a:t> app, we can speak more about during the Q&amp;A if people are interested. But for now I’ll just say that it actually evolved from our early idea that we had for the </a:t>
            </a:r>
            <a:r>
              <a:rPr lang="en-US" baseline="0" dirty="0" err="1" smtClean="0"/>
              <a:t>kinect</a:t>
            </a:r>
            <a:r>
              <a:rPr lang="en-US" baseline="0" dirty="0" smtClean="0"/>
              <a:t>.</a:t>
            </a:r>
            <a:endParaRPr lang="en-US" dirty="0" smtClean="0"/>
          </a:p>
          <a:p>
            <a:endParaRPr lang="en-US" dirty="0" smtClean="0"/>
          </a:p>
          <a:p>
            <a:r>
              <a:rPr lang="en-US" dirty="0" smtClean="0"/>
              <a:t>As we mentioned before, that idea didn’t take advantage of </a:t>
            </a:r>
            <a:r>
              <a:rPr lang="en-US" dirty="0" err="1" smtClean="0"/>
              <a:t>Kinect’s</a:t>
            </a:r>
            <a:r>
              <a:rPr lang="en-US" dirty="0" smtClean="0"/>
              <a:t> affordances</a:t>
            </a:r>
            <a:r>
              <a:rPr lang="en-US" baseline="0" dirty="0" smtClean="0"/>
              <a:t>. But instead of abandoning that concept of having students practice expressing emotions, which therapists thought was good, we thought it might be well suited for a tablet.</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18</a:t>
            </a:fld>
            <a:endParaRPr lang="en-US"/>
          </a:p>
        </p:txBody>
      </p:sp>
    </p:spTree>
    <p:extLst>
      <p:ext uri="{BB962C8B-B14F-4D97-AF65-F5344CB8AC3E}">
        <p14:creationId xmlns:p14="http://schemas.microsoft.com/office/powerpoint/2010/main" val="3122128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Hain-Lee</a:t>
            </a:r>
          </a:p>
          <a:p>
            <a:endParaRPr lang="en-US" b="1" dirty="0" smtClean="0"/>
          </a:p>
          <a:p>
            <a:r>
              <a:rPr lang="en-US" b="1" dirty="0" smtClean="0"/>
              <a:t>[1:00]</a:t>
            </a:r>
          </a:p>
          <a:p>
            <a:endParaRPr lang="en-US" b="1" dirty="0" smtClean="0"/>
          </a:p>
          <a:p>
            <a:r>
              <a:rPr lang="en-US" dirty="0" smtClean="0"/>
              <a:t>Our first prototype was pretty much a direct translation from our video prototype to the </a:t>
            </a:r>
            <a:r>
              <a:rPr lang="en-US" dirty="0" err="1" smtClean="0"/>
              <a:t>iPad</a:t>
            </a:r>
            <a:r>
              <a:rPr lang="en-US" dirty="0" smtClean="0"/>
              <a:t> – you</a:t>
            </a:r>
            <a:r>
              <a:rPr lang="en-US" baseline="0" dirty="0" smtClean="0"/>
              <a:t> watch a video, select which emotion was portrayed, and take a photo of yourself which gets stored.</a:t>
            </a:r>
          </a:p>
          <a:p>
            <a:endParaRPr lang="en-US" baseline="0" dirty="0" smtClean="0"/>
          </a:p>
          <a:p>
            <a:r>
              <a:rPr lang="en-US" baseline="0" dirty="0" smtClean="0"/>
              <a:t>We user tested this in two places, and although the feedback was generally positive, we weren’t quite content with the general experience. The reason is because video is already used in many existing solutions and this was not really using it in a unique way. We wanted to come up with something that was a little more novel.</a:t>
            </a:r>
          </a:p>
          <a:p>
            <a:endParaRPr lang="en-US" baseline="0" dirty="0" smtClean="0"/>
          </a:p>
          <a:p>
            <a:endParaRPr lang="en-US" baseline="0" dirty="0" smtClean="0"/>
          </a:p>
          <a:p>
            <a:r>
              <a:rPr lang="en-US" baseline="0" dirty="0" smtClean="0"/>
              <a:t>------</a:t>
            </a:r>
          </a:p>
          <a:p>
            <a:r>
              <a:rPr lang="en-US" baseline="0" dirty="0" smtClean="0"/>
              <a:t>More on why we pivoted; justification for how video/animations is commonly used already</a:t>
            </a:r>
          </a:p>
          <a:p>
            <a:endParaRPr lang="en-US" baseline="0" dirty="0" smtClean="0"/>
          </a:p>
          <a:p>
            <a:pPr marL="171450" indent="-171450">
              <a:buFont typeface="Arial"/>
              <a:buChar char="•"/>
            </a:pPr>
            <a:r>
              <a:rPr lang="en-US" dirty="0" smtClean="0"/>
              <a:t>Social story applications, video modeling apps</a:t>
            </a:r>
          </a:p>
          <a:p>
            <a:pPr marL="171450" indent="-171450">
              <a:buFont typeface="Arial"/>
              <a:buChar char="•"/>
            </a:pPr>
            <a:r>
              <a:rPr lang="en-US" dirty="0" smtClean="0"/>
              <a:t>Therapists managing </a:t>
            </a:r>
            <a:r>
              <a:rPr lang="en-US" dirty="0" err="1" smtClean="0"/>
              <a:t>youtube</a:t>
            </a:r>
            <a:r>
              <a:rPr lang="en-US" dirty="0" smtClean="0"/>
              <a:t> video lists,</a:t>
            </a:r>
            <a:r>
              <a:rPr lang="en-US" baseline="0" dirty="0" smtClean="0"/>
              <a:t> with some guided questions</a:t>
            </a:r>
            <a:endParaRPr lang="en-US" dirty="0" smtClean="0"/>
          </a:p>
          <a:p>
            <a:pPr marL="171450" indent="-171450">
              <a:buFont typeface="Arial"/>
              <a:buChar char="•"/>
            </a:pPr>
            <a:r>
              <a:rPr lang="en-US" dirty="0" smtClean="0"/>
              <a:t>Observed use of video – frequent pausing to ask questions at</a:t>
            </a:r>
            <a:r>
              <a:rPr lang="en-US" baseline="0" dirty="0" smtClean="0"/>
              <a:t> particular points in the video; converting this to an app is rigid and cumbersome; why complicate it beyond simply playing/pausing?</a:t>
            </a:r>
          </a:p>
          <a:p>
            <a:pPr marL="628650" lvl="1" indent="-171450">
              <a:buFont typeface="Arial"/>
              <a:buChar char="•"/>
            </a:pPr>
            <a:r>
              <a:rPr lang="en-US" baseline="0" dirty="0" smtClean="0"/>
              <a:t>Also may detract from the dialog that therapists typically want to facilitate (e.g. the e-book study conducted by </a:t>
            </a:r>
            <a:r>
              <a:rPr lang="en-US" baseline="0" dirty="0" err="1" smtClean="0"/>
              <a:t>cooney</a:t>
            </a:r>
            <a:r>
              <a:rPr lang="en-US" baseline="0" dirty="0" smtClean="0"/>
              <a:t> center)</a:t>
            </a:r>
          </a:p>
          <a:p>
            <a:pPr marL="628650" lvl="1" indent="-171450">
              <a:buFont typeface="Arial"/>
              <a:buNone/>
            </a:pPr>
            <a:endParaRPr lang="en-US" baseline="0" dirty="0" smtClean="0"/>
          </a:p>
          <a:p>
            <a:pPr marL="628650" lvl="1" indent="-171450">
              <a:buFont typeface="Arial"/>
              <a:buNone/>
            </a:pPr>
            <a:r>
              <a:rPr lang="en-US" baseline="0" dirty="0" smtClean="0"/>
              <a:t>Was it really actually adding anything from existing solutions that they have – they already go through </a:t>
            </a:r>
            <a:r>
              <a:rPr lang="en-US" baseline="0" dirty="0" err="1" smtClean="0"/>
              <a:t>youtube</a:t>
            </a:r>
            <a:r>
              <a:rPr lang="en-US" baseline="0" dirty="0" smtClean="0"/>
              <a:t> and stop/pause the video and ask questions. It would only be useful for very inexperienced therapists who don’t know what questions they should be asking. However, we are not experts in defining those types of questions and those who are…already have extensive material and we would just be “technology-</a:t>
            </a:r>
            <a:r>
              <a:rPr lang="en-US" baseline="0" dirty="0" err="1" smtClean="0"/>
              <a:t>ing</a:t>
            </a:r>
            <a:r>
              <a:rPr lang="en-US" baseline="0" dirty="0" smtClean="0"/>
              <a:t>” it</a:t>
            </a:r>
          </a:p>
          <a:p>
            <a:pPr marL="628650" lvl="1" indent="-171450">
              <a:buFont typeface="Arial"/>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CEDBC02-2569-4905-80E8-1865B854F4CB}" type="slidenum">
              <a:rPr lang="en-US" smtClean="0"/>
              <a:pPr/>
              <a:t>19</a:t>
            </a:fld>
            <a:endParaRPr lang="en-US"/>
          </a:p>
        </p:txBody>
      </p:sp>
    </p:spTree>
    <p:extLst>
      <p:ext uri="{BB962C8B-B14F-4D97-AF65-F5344CB8AC3E}">
        <p14:creationId xmlns:p14="http://schemas.microsoft.com/office/powerpoint/2010/main" val="3187551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1" dirty="0" smtClean="0"/>
              <a:t>Hain-Lee</a:t>
            </a:r>
          </a:p>
          <a:p>
            <a:pPr marL="0" indent="0">
              <a:buFont typeface="Arial"/>
              <a:buNone/>
            </a:pPr>
            <a:endParaRPr lang="en-US" b="1" dirty="0" smtClean="0"/>
          </a:p>
          <a:p>
            <a:pPr marL="0" indent="0">
              <a:buFont typeface="Arial"/>
              <a:buNone/>
            </a:pPr>
            <a:r>
              <a:rPr lang="en-US" b="1" dirty="0" smtClean="0"/>
              <a:t>[0:30]</a:t>
            </a:r>
          </a:p>
          <a:p>
            <a:pPr marL="0" indent="0">
              <a:buFont typeface="Arial"/>
              <a:buNone/>
            </a:pPr>
            <a:endParaRPr lang="en-US" b="1" dirty="0" smtClean="0"/>
          </a:p>
          <a:p>
            <a:pPr marL="0" indent="0">
              <a:buFont typeface="Arial"/>
              <a:buNone/>
            </a:pPr>
            <a:r>
              <a:rPr lang="en-US" dirty="0" smtClean="0"/>
              <a:t>At the same time, we wanted to preserve the really good</a:t>
            </a:r>
            <a:r>
              <a:rPr lang="en-US" baseline="0" dirty="0" smtClean="0"/>
              <a:t> and effective aspects – showing emotions in context, being able to practice facial expressions, and documenting progress of facial expressions. So we asked ourselves if we could design something different that still keeps these strengths?</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20</a:t>
            </a:fld>
            <a:endParaRPr lang="en-US"/>
          </a:p>
        </p:txBody>
      </p:sp>
    </p:spTree>
    <p:extLst>
      <p:ext uri="{BB962C8B-B14F-4D97-AF65-F5344CB8AC3E}">
        <p14:creationId xmlns:p14="http://schemas.microsoft.com/office/powerpoint/2010/main" val="282251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[1:30]</a:t>
            </a:r>
          </a:p>
          <a:p>
            <a:endParaRPr lang="en-US" dirty="0" smtClean="0"/>
          </a:p>
          <a:p>
            <a:r>
              <a:rPr lang="en-US" dirty="0" smtClean="0"/>
              <a:t>First I wanted to draw everyone’s attention to the fact that we are social processing machines. What do I mean by this?</a:t>
            </a:r>
            <a:r>
              <a:rPr lang="en-US" baseline="0" dirty="0" smtClean="0"/>
              <a:t> Imagine a typical day where you walk into work in the morning and as always, you say hello to your coworker. But this particular time you immediately sense that your coworker seems a bit down, so you quickly change tone and say, “Hey, is everything all right?”</a:t>
            </a:r>
          </a:p>
          <a:p>
            <a:endParaRPr lang="en-US" baseline="0" dirty="0" smtClean="0"/>
          </a:p>
          <a:p>
            <a:r>
              <a:rPr lang="en-US" baseline="0" dirty="0" smtClean="0"/>
              <a:t>In order to recognize something was wrong, you needed to notice the person’s facial expression, general posture, tone of voice, perhaps even the state of her desk – and you were able to process all of those cues and instantaneously draw a conclusion about the person’s mental state. And after drawing this conclusion, you were able to immediately generate an appropriate reaction. </a:t>
            </a:r>
          </a:p>
          <a:p>
            <a:endParaRPr lang="en-US" baseline="0" dirty="0" smtClean="0"/>
          </a:p>
          <a:p>
            <a:r>
              <a:rPr lang="en-US" baseline="0" dirty="0" smtClean="0"/>
              <a:t>Where did we learn how to do this? Chances are we can’t explicitly trace back to when we learned these skills – most of us probably picked them up naturally from our daily interactions.</a:t>
            </a:r>
          </a:p>
          <a:p>
            <a:endParaRPr lang="en-US" baseline="0" dirty="0" smtClean="0"/>
          </a:p>
          <a:p>
            <a:r>
              <a:rPr lang="en-US" baseline="0" dirty="0" smtClean="0"/>
              <a:t>But what if we didn’t have these skills? How much more difficult would it be to participate in society if we didn’t have this natural ability for social processing? This is an issue that is very real for the learners that we developed our project for, namely people with autism or similar mental disorders.</a:t>
            </a:r>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3</a:t>
            </a:fld>
            <a:endParaRPr lang="en-US"/>
          </a:p>
        </p:txBody>
      </p:sp>
    </p:spTree>
    <p:extLst>
      <p:ext uri="{BB962C8B-B14F-4D97-AF65-F5344CB8AC3E}">
        <p14:creationId xmlns:p14="http://schemas.microsoft.com/office/powerpoint/2010/main" val="325854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Rounded MT Bold"/>
                <a:cs typeface="Arial Rounded MT Bold"/>
              </a:rPr>
              <a:t>We think that we’ve done that with </a:t>
            </a:r>
            <a:r>
              <a:rPr lang="en-US" dirty="0" err="1" smtClean="0">
                <a:latin typeface="Arial Rounded MT Bold"/>
                <a:cs typeface="Arial Rounded MT Bold"/>
              </a:rPr>
              <a:t>Emotionary</a:t>
            </a:r>
            <a:r>
              <a:rPr lang="en-US" dirty="0" smtClean="0">
                <a:latin typeface="Arial Rounded MT Bold"/>
                <a:cs typeface="Arial Rounded MT Bold"/>
              </a:rPr>
              <a:t>, which as I said before, is an emotion diary tool</a:t>
            </a:r>
            <a:r>
              <a:rPr lang="en-US" baseline="0" dirty="0" smtClean="0">
                <a:latin typeface="Arial Rounded MT Bold"/>
                <a:cs typeface="Arial Rounded MT Bold"/>
              </a:rPr>
              <a:t>. So now we’ll do a live demo of the app.</a:t>
            </a:r>
          </a:p>
          <a:p>
            <a:endParaRPr lang="en-US" baseline="0" dirty="0" smtClean="0">
              <a:latin typeface="Arial Rounded MT Bold"/>
              <a:cs typeface="Arial Rounded MT Bold"/>
            </a:endParaRPr>
          </a:p>
          <a:p>
            <a:r>
              <a:rPr lang="en-US" baseline="0" dirty="0" smtClean="0">
                <a:latin typeface="Arial Rounded MT Bold"/>
                <a:cs typeface="Arial Rounded MT Bold"/>
              </a:rPr>
              <a:t>[2:00]</a:t>
            </a:r>
          </a:p>
          <a:p>
            <a:endParaRPr lang="en-US" baseline="0" dirty="0" smtClean="0">
              <a:latin typeface="Arial Rounded MT Bold"/>
              <a:cs typeface="Arial Rounded MT Bold"/>
            </a:endParaRPr>
          </a:p>
          <a:p>
            <a:r>
              <a:rPr lang="en-US" baseline="0" dirty="0" smtClean="0">
                <a:latin typeface="Arial Rounded MT Bold"/>
                <a:cs typeface="Arial Rounded MT Bold"/>
              </a:rPr>
              <a:t>[included screenshot slides as backup]</a:t>
            </a:r>
          </a:p>
          <a:p>
            <a:endParaRPr lang="en-US" baseline="0" dirty="0" smtClean="0">
              <a:latin typeface="Arial Rounded MT Bold"/>
              <a:cs typeface="Arial Rounded MT Bold"/>
            </a:endParaRPr>
          </a:p>
          <a:p>
            <a:pPr marL="171450" indent="-171450">
              <a:buFont typeface="Arial"/>
              <a:buChar char="•"/>
            </a:pPr>
            <a:r>
              <a:rPr lang="en-US" baseline="0" dirty="0" smtClean="0">
                <a:latin typeface="Arial Rounded MT Bold"/>
                <a:cs typeface="Arial Rounded MT Bold"/>
              </a:rPr>
              <a:t>First thing to do is select student: Designed to be installed on the therapist’s </a:t>
            </a:r>
            <a:r>
              <a:rPr lang="en-US" baseline="0" dirty="0" err="1" smtClean="0">
                <a:latin typeface="Arial Rounded MT Bold"/>
                <a:cs typeface="Arial Rounded MT Bold"/>
              </a:rPr>
              <a:t>iPad</a:t>
            </a:r>
            <a:r>
              <a:rPr lang="en-US" baseline="0" dirty="0" smtClean="0">
                <a:latin typeface="Arial Rounded MT Bold"/>
                <a:cs typeface="Arial Rounded MT Bold"/>
              </a:rPr>
              <a:t> and intended use-scenario is for one-on-one sessions</a:t>
            </a:r>
          </a:p>
          <a:p>
            <a:pPr marL="171450" indent="-171450">
              <a:buFont typeface="Arial"/>
              <a:buChar char="•"/>
            </a:pPr>
            <a:r>
              <a:rPr lang="en-US" baseline="0" dirty="0" smtClean="0">
                <a:latin typeface="Arial Rounded MT Bold"/>
                <a:cs typeface="Arial Rounded MT Bold"/>
              </a:rPr>
              <a:t>If we tap on New Entry, the first prompt for the child is to select the emotion he/she is feeling</a:t>
            </a:r>
          </a:p>
          <a:p>
            <a:pPr marL="171450" indent="-171450">
              <a:buFont typeface="Arial"/>
              <a:buChar char="•"/>
            </a:pPr>
            <a:r>
              <a:rPr lang="en-US" baseline="0" dirty="0" smtClean="0">
                <a:latin typeface="Arial Rounded MT Bold"/>
                <a:cs typeface="Arial Rounded MT Bold"/>
              </a:rPr>
              <a:t>In the second step, they use the camera to practice making a facial expression that matches the emotion</a:t>
            </a:r>
          </a:p>
          <a:p>
            <a:pPr marL="171450" indent="-171450">
              <a:buFont typeface="Arial"/>
              <a:buChar char="•"/>
            </a:pPr>
            <a:r>
              <a:rPr lang="en-US" baseline="0" dirty="0" smtClean="0">
                <a:latin typeface="Arial Rounded MT Bold"/>
                <a:cs typeface="Arial Rounded MT Bold"/>
              </a:rPr>
              <a:t>In addition, they need to express why they feel that way, either by making an audio recording, including another picture, or typing a response; multiple options were provided for flexibility (a student who is nonverbal could type instead)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latin typeface="Arial Rounded MT Bold"/>
                <a:cs typeface="Arial Rounded MT Bold"/>
              </a:rPr>
              <a:t>Creating an entry is pretty fast - an example of how this might fit in therapy is that a student could create an entry at the beginning and end of a one-on-one session</a:t>
            </a:r>
          </a:p>
          <a:p>
            <a:pPr marL="171450" indent="-171450">
              <a:buFont typeface="Arial"/>
              <a:buChar char="•"/>
            </a:pPr>
            <a:r>
              <a:rPr lang="en-US" baseline="0" dirty="0" smtClean="0">
                <a:latin typeface="Arial Rounded MT Bold"/>
                <a:cs typeface="Arial Rounded MT Bold"/>
              </a:rPr>
              <a:t>Here you can view all the entries for the particular student, so another exercise could be reviewing past entries with the student to reinforce understanding of emotions</a:t>
            </a:r>
          </a:p>
          <a:p>
            <a:pPr marL="171450" indent="-171450">
              <a:buFont typeface="Arial"/>
              <a:buChar char="•"/>
            </a:pPr>
            <a:r>
              <a:rPr lang="en-US" baseline="0" dirty="0" smtClean="0">
                <a:latin typeface="Arial Rounded MT Bold"/>
                <a:cs typeface="Arial Rounded MT Bold"/>
              </a:rPr>
              <a:t>With more and more entries we could do potentially interesting things like showing a child’s emotional state over time</a:t>
            </a:r>
          </a:p>
        </p:txBody>
      </p:sp>
      <p:sp>
        <p:nvSpPr>
          <p:cNvPr id="4" name="Slide Number Placeholder 3"/>
          <p:cNvSpPr>
            <a:spLocks noGrp="1"/>
          </p:cNvSpPr>
          <p:nvPr>
            <p:ph type="sldNum" sz="quarter" idx="10"/>
          </p:nvPr>
        </p:nvSpPr>
        <p:spPr/>
        <p:txBody>
          <a:bodyPr/>
          <a:lstStyle/>
          <a:p>
            <a:fld id="{8CEDBC02-2569-4905-80E8-1865B854F4CB}"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Designed</a:t>
            </a:r>
            <a:r>
              <a:rPr lang="en-US" baseline="0" dirty="0" smtClean="0"/>
              <a:t> for therapists who often work with multiple kids</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22</a:t>
            </a:fld>
            <a:endParaRPr lang="en-US"/>
          </a:p>
        </p:txBody>
      </p:sp>
    </p:spTree>
    <p:extLst>
      <p:ext uri="{BB962C8B-B14F-4D97-AF65-F5344CB8AC3E}">
        <p14:creationId xmlns:p14="http://schemas.microsoft.com/office/powerpoint/2010/main" val="3199806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forms of responses are required – an</a:t>
            </a:r>
            <a:r>
              <a:rPr lang="en-US" baseline="0" dirty="0" smtClean="0"/>
              <a:t> attempt to make this usable for students who are nonverbal. If they can’t type, it could be possible to construct </a:t>
            </a:r>
            <a:r>
              <a:rPr lang="en-US" baseline="0" dirty="0" err="1" smtClean="0"/>
              <a:t>stences</a:t>
            </a:r>
            <a:r>
              <a:rPr lang="en-US" baseline="0" dirty="0" smtClean="0"/>
              <a:t> using an AAC app and paste them in.</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28</a:t>
            </a:fld>
            <a:endParaRPr lang="en-US"/>
          </a:p>
        </p:txBody>
      </p:sp>
    </p:spTree>
    <p:extLst>
      <p:ext uri="{BB962C8B-B14F-4D97-AF65-F5344CB8AC3E}">
        <p14:creationId xmlns:p14="http://schemas.microsoft.com/office/powerpoint/2010/main" val="3490698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buFont typeface="Arial"/>
              <a:buNone/>
            </a:pPr>
            <a:r>
              <a:rPr lang="en-US" b="1" dirty="0" smtClean="0"/>
              <a:t>HL</a:t>
            </a:r>
          </a:p>
          <a:p>
            <a:pPr marL="0" indent="0">
              <a:buFont typeface="Arial"/>
              <a:buNone/>
            </a:pPr>
            <a:endParaRPr lang="en-US" b="1" dirty="0" smtClean="0"/>
          </a:p>
          <a:p>
            <a:pPr marL="0" indent="0">
              <a:buFont typeface="Arial"/>
              <a:buNone/>
            </a:pPr>
            <a:r>
              <a:rPr lang="en-US" b="1" dirty="0" smtClean="0"/>
              <a:t>[0:45]</a:t>
            </a:r>
          </a:p>
          <a:p>
            <a:pPr marL="0" indent="0">
              <a:buFont typeface="Arial"/>
              <a:buNone/>
            </a:pPr>
            <a:endParaRPr lang="en-US" b="1" dirty="0" smtClean="0"/>
          </a:p>
          <a:p>
            <a:pPr marL="0" indent="0">
              <a:buFont typeface="Arial"/>
              <a:buNone/>
            </a:pPr>
            <a:r>
              <a:rPr lang="en-US" dirty="0" smtClean="0"/>
              <a:t>After developing </a:t>
            </a:r>
            <a:r>
              <a:rPr lang="en-US" dirty="0" err="1" smtClean="0"/>
              <a:t>Emotionary</a:t>
            </a:r>
            <a:r>
              <a:rPr lang="en-US" dirty="0" smtClean="0"/>
              <a:t> we found that it aligned well with with</a:t>
            </a:r>
            <a:r>
              <a:rPr lang="en-US" baseline="0" dirty="0" smtClean="0"/>
              <a:t> JME, social thinking, and with </a:t>
            </a:r>
            <a:r>
              <a:rPr lang="en-US" baseline="0" dirty="0" err="1" smtClean="0"/>
              <a:t>Vygotsky’s</a:t>
            </a:r>
            <a:r>
              <a:rPr lang="en-US" baseline="0" dirty="0" smtClean="0"/>
              <a:t> theory of social development which emphasizes the importance of the learner’s environment in cognitive development (whether it</a:t>
            </a:r>
            <a:r>
              <a:rPr lang="fr-FR" baseline="0" dirty="0" smtClean="0"/>
              <a:t>’</a:t>
            </a:r>
            <a:r>
              <a:rPr lang="en-US" baseline="0" dirty="0" smtClean="0"/>
              <a:t>s a person, a tool, or experiences).</a:t>
            </a:r>
          </a:p>
          <a:p>
            <a:pPr marL="0" indent="0">
              <a:buFont typeface="Arial"/>
              <a:buNone/>
            </a:pPr>
            <a:endParaRPr lang="en-US" baseline="0" dirty="0" smtClean="0"/>
          </a:p>
          <a:p>
            <a:pPr marL="0" indent="0">
              <a:buFont typeface="Arial"/>
              <a:buNone/>
            </a:pPr>
            <a:r>
              <a:rPr lang="en-US" baseline="0" dirty="0" smtClean="0"/>
              <a:t>The app attempts to guide the learner through the challenging process of reflection by framing each diary entry as two short prompts – namely “How do you feel” and “why do you feel that way?”</a:t>
            </a:r>
          </a:p>
          <a:p>
            <a:pPr marL="0" indent="0">
              <a:buFont typeface="Arial"/>
              <a:buNone/>
            </a:pPr>
            <a:endParaRPr lang="en-US" baseline="0" dirty="0" smtClean="0"/>
          </a:p>
          <a:p>
            <a:pPr marL="0" indent="0">
              <a:buFont typeface="Arial"/>
              <a:buNone/>
            </a:pPr>
            <a:r>
              <a:rPr lang="en-US" baseline="0" dirty="0" smtClean="0"/>
              <a:t>In addition, learners are encouraged to leverage the socio-cultural context of their lives to construct a deeper understanding of emotions. They practice extracting contextual cues from personal experiences, rather than external hypothetical scenarios. </a:t>
            </a:r>
          </a:p>
        </p:txBody>
      </p:sp>
      <p:sp>
        <p:nvSpPr>
          <p:cNvPr id="4" name="Slide Number Placeholder 3"/>
          <p:cNvSpPr>
            <a:spLocks noGrp="1"/>
          </p:cNvSpPr>
          <p:nvPr>
            <p:ph type="sldNum" sz="quarter" idx="10"/>
          </p:nvPr>
        </p:nvSpPr>
        <p:spPr/>
        <p:txBody>
          <a:bodyPr/>
          <a:lstStyle/>
          <a:p>
            <a:fld id="{8CEDBC02-2569-4905-80E8-1865B854F4CB}"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HL</a:t>
            </a:r>
          </a:p>
          <a:p>
            <a:endParaRPr lang="en-US" b="1" dirty="0" smtClean="0"/>
          </a:p>
          <a:p>
            <a:r>
              <a:rPr lang="en-US" b="1" dirty="0" smtClean="0"/>
              <a:t>[0:20]</a:t>
            </a:r>
          </a:p>
          <a:p>
            <a:endParaRPr lang="en-US" b="1" dirty="0" smtClean="0"/>
          </a:p>
          <a:p>
            <a:r>
              <a:rPr lang="en-US" dirty="0" smtClean="0"/>
              <a:t>We conducted learner studies for both </a:t>
            </a:r>
            <a:r>
              <a:rPr lang="en-US" dirty="0" err="1" smtClean="0"/>
              <a:t>Me.Mu</a:t>
            </a:r>
            <a:r>
              <a:rPr lang="en-US" dirty="0" smtClean="0"/>
              <a:t> and </a:t>
            </a:r>
            <a:r>
              <a:rPr lang="en-US" dirty="0" err="1" smtClean="0"/>
              <a:t>Emotionary</a:t>
            </a:r>
            <a:r>
              <a:rPr lang="en-US" dirty="0" smtClean="0"/>
              <a:t> in</a:t>
            </a:r>
            <a:r>
              <a:rPr lang="en-US" baseline="0" dirty="0" smtClean="0"/>
              <a:t> collaboration with the Pacific Autism Center for Education. A therapist and a teacher volunteered to pilot our solutions with several of the adolescent students over the course of a week.</a:t>
            </a:r>
          </a:p>
        </p:txBody>
      </p:sp>
      <p:sp>
        <p:nvSpPr>
          <p:cNvPr id="4" name="Slide Number Placeholder 3"/>
          <p:cNvSpPr>
            <a:spLocks noGrp="1"/>
          </p:cNvSpPr>
          <p:nvPr>
            <p:ph type="sldNum" sz="quarter" idx="10"/>
          </p:nvPr>
        </p:nvSpPr>
        <p:spPr/>
        <p:txBody>
          <a:bodyPr/>
          <a:lstStyle/>
          <a:p>
            <a:fld id="{8CEDBC02-2569-4905-80E8-1865B854F4CB}" type="slidenum">
              <a:rPr lang="en-US" smtClean="0"/>
              <a:pPr/>
              <a:t>34</a:t>
            </a:fld>
            <a:endParaRPr lang="en-US"/>
          </a:p>
        </p:txBody>
      </p:sp>
    </p:spTree>
    <p:extLst>
      <p:ext uri="{BB962C8B-B14F-4D97-AF65-F5344CB8AC3E}">
        <p14:creationId xmlns:p14="http://schemas.microsoft.com/office/powerpoint/2010/main" val="1564991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lumMod val="75000"/>
                    <a:lumOff val="25000"/>
                  </a:schemeClr>
                </a:solidFill>
              </a:rPr>
              <a:t>AL – GENERAL </a:t>
            </a:r>
            <a:r>
              <a:rPr lang="en-US" sz="1200" b="1" dirty="0" err="1" smtClean="0">
                <a:solidFill>
                  <a:schemeClr val="tx1">
                    <a:lumMod val="75000"/>
                    <a:lumOff val="25000"/>
                  </a:schemeClr>
                </a:solidFill>
              </a:rPr>
              <a:t>GENERAL</a:t>
            </a:r>
            <a:r>
              <a:rPr lang="en-US" sz="1200" b="1" dirty="0" smtClean="0">
                <a:solidFill>
                  <a:schemeClr val="tx1">
                    <a:lumMod val="75000"/>
                    <a:lumOff val="25000"/>
                  </a:schemeClr>
                </a:solidFill>
              </a:rPr>
              <a:t> </a:t>
            </a:r>
            <a:r>
              <a:rPr lang="en-US" sz="1200" b="1" dirty="0" err="1" smtClean="0">
                <a:solidFill>
                  <a:schemeClr val="tx1">
                    <a:lumMod val="75000"/>
                    <a:lumOff val="25000"/>
                  </a:schemeClr>
                </a:solidFill>
              </a:rPr>
              <a:t>GENERAL</a:t>
            </a:r>
            <a:r>
              <a:rPr lang="en-US" sz="1200" b="1" dirty="0" smtClean="0">
                <a:solidFill>
                  <a:schemeClr val="tx1">
                    <a:lumMod val="75000"/>
                    <a:lumOff val="25000"/>
                  </a:schemeClr>
                </a:solidFill>
              </a:rPr>
              <a:t> </a:t>
            </a:r>
            <a:r>
              <a:rPr lang="en-US" sz="1200" b="1" dirty="0" err="1" smtClean="0">
                <a:solidFill>
                  <a:schemeClr val="tx1">
                    <a:lumMod val="75000"/>
                    <a:lumOff val="25000"/>
                  </a:schemeClr>
                </a:solidFill>
              </a:rPr>
              <a:t>GENERAL</a:t>
            </a:r>
            <a:r>
              <a:rPr lang="en-US" sz="1200" b="1" dirty="0" smtClean="0">
                <a:solidFill>
                  <a:schemeClr val="tx1">
                    <a:lumMod val="75000"/>
                    <a:lumOff val="25000"/>
                  </a:schemeClr>
                </a:solidFill>
              </a:rPr>
              <a:t> CLAIMS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tx1">
                    <a:lumMod val="75000"/>
                    <a:lumOff val="25000"/>
                  </a:schemeClr>
                </a:solidFill>
              </a:rPr>
              <a:t>MeMu</a:t>
            </a:r>
            <a:r>
              <a:rPr lang="en-US" sz="1200" baseline="0" dirty="0" smtClean="0">
                <a:solidFill>
                  <a:schemeClr val="tx1">
                    <a:lumMod val="75000"/>
                    <a:lumOff val="25000"/>
                  </a:schemeClr>
                </a:solidFill>
              </a:rPr>
              <a:t> was used with a total of 9 students over 3 sessions. For each student, scores were recorded on their performance for each of the levels in Falling Faces, in addition to general observation notes for Hello 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75000"/>
                    <a:lumOff val="25000"/>
                  </a:schemeClr>
                </a:solidFill>
              </a:rPr>
              <a:t>Obviously, it’s very difficult to make any kind of claims on learning over such a short period of time,</a:t>
            </a:r>
            <a:r>
              <a:rPr lang="en-US" sz="1200" strike="sngStrike" dirty="0" smtClean="0">
                <a:solidFill>
                  <a:schemeClr val="tx1">
                    <a:lumMod val="75000"/>
                    <a:lumOff val="25000"/>
                  </a:schemeClr>
                </a:solidFill>
              </a:rPr>
              <a:t> especially with our target</a:t>
            </a:r>
            <a:r>
              <a:rPr lang="en-US" sz="1200" strike="sngStrike" baseline="0" dirty="0" smtClean="0">
                <a:solidFill>
                  <a:schemeClr val="tx1">
                    <a:lumMod val="75000"/>
                    <a:lumOff val="25000"/>
                  </a:schemeClr>
                </a:solidFill>
              </a:rPr>
              <a:t> learner group and social skills</a:t>
            </a:r>
            <a:r>
              <a:rPr lang="en-US" sz="1200" baseline="0" dirty="0" smtClean="0">
                <a:solidFill>
                  <a:schemeClr val="tx1">
                    <a:lumMod val="75000"/>
                    <a:lumOff val="25000"/>
                  </a:schemeClr>
                </a:solidFill>
              </a:rPr>
              <a:t>. But from a raw scores perspective, 100% of students with multiple sessions improved in scores over time.</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200"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dirty="0" smtClean="0">
                <a:solidFill>
                  <a:schemeClr val="tx1">
                    <a:lumMod val="75000"/>
                    <a:lumOff val="25000"/>
                  </a:schemeClr>
                </a:solidFill>
              </a:rPr>
              <a:t>-----------------</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Kinect</a:t>
            </a:r>
            <a:r>
              <a:rPr lang="en-US" sz="1200" b="0" i="0" kern="1200" baseline="0" dirty="0" smtClean="0">
                <a:solidFill>
                  <a:schemeClr val="tx1"/>
                </a:solidFill>
                <a:latin typeface="+mn-lt"/>
                <a:ea typeface="+mn-ea"/>
                <a:cs typeface="+mn-cs"/>
              </a:rPr>
              <a:t> </a:t>
            </a:r>
          </a:p>
          <a:p>
            <a:pPr>
              <a:buFont typeface="Arial" pitchFamily="34" charset="0"/>
              <a:buChar char="•"/>
            </a:pPr>
            <a:r>
              <a:rPr lang="en-US" sz="1200" b="0" i="0" kern="1200" dirty="0" smtClean="0">
                <a:solidFill>
                  <a:schemeClr val="tx1"/>
                </a:solidFill>
                <a:latin typeface="+mn-lt"/>
                <a:ea typeface="+mn-ea"/>
                <a:cs typeface="+mn-cs"/>
              </a:rPr>
              <a:t>better suited for students who can have moderate focus/attention to the screen; some students were constantly shifting their eye gaze around the room</a:t>
            </a:r>
          </a:p>
          <a:p>
            <a:pPr>
              <a:buFont typeface="Arial" pitchFamily="34" charset="0"/>
              <a:buChar char="•"/>
            </a:pPr>
            <a:r>
              <a:rPr lang="en-US" sz="1200" b="0" i="0" kern="1200" dirty="0" smtClean="0">
                <a:solidFill>
                  <a:schemeClr val="tx1"/>
                </a:solidFill>
                <a:latin typeface="+mn-lt"/>
                <a:ea typeface="+mn-ea"/>
                <a:cs typeface="+mn-cs"/>
              </a:rPr>
              <a:t>although students could be verbally and physically prompted, it's not clear if they were coordinating to the game or just imitating the staff's instructions</a:t>
            </a:r>
          </a:p>
          <a:p>
            <a:pPr>
              <a:buFont typeface="Arial" pitchFamily="34" charset="0"/>
              <a:buChar char="•"/>
            </a:pPr>
            <a:r>
              <a:rPr lang="en-US" sz="1200" b="0" i="0" kern="1200" dirty="0" smtClean="0">
                <a:solidFill>
                  <a:schemeClr val="tx1"/>
                </a:solidFill>
                <a:latin typeface="+mn-lt"/>
                <a:ea typeface="+mn-ea"/>
                <a:cs typeface="+mn-cs"/>
              </a:rPr>
              <a:t>some students at least were able to complete the game with less prompting in subsequent sessions</a:t>
            </a:r>
          </a:p>
          <a:p>
            <a:pPr>
              <a:buFont typeface="Arial" pitchFamily="34" charset="0"/>
              <a:buChar char="•"/>
            </a:pPr>
            <a:r>
              <a:rPr lang="en-US" sz="1200" b="0" i="0" kern="1200" dirty="0" smtClean="0">
                <a:solidFill>
                  <a:schemeClr val="tx1"/>
                </a:solidFill>
                <a:latin typeface="+mn-lt"/>
                <a:ea typeface="+mn-ea"/>
                <a:cs typeface="+mn-cs"/>
              </a:rPr>
              <a:t>colors of the faces did not seem to distract, as performance on b/w faces was roughly the same as with color, indicating that attention was being made towards the actual faces and not the colors; no mention of the B/W nature of the game in the videos</a:t>
            </a:r>
          </a:p>
          <a:p>
            <a:pPr>
              <a:buFont typeface="Arial" pitchFamily="34" charset="0"/>
              <a:buChar char="•"/>
            </a:pPr>
            <a:r>
              <a:rPr lang="en-US" sz="1200" b="0" i="0" kern="1200" dirty="0" smtClean="0">
                <a:solidFill>
                  <a:schemeClr val="tx1"/>
                </a:solidFill>
                <a:latin typeface="+mn-lt"/>
                <a:ea typeface="+mn-ea"/>
                <a:cs typeface="+mn-cs"/>
              </a:rPr>
              <a:t>For Hello Park, at least one student could successfully learn a more proper wave and correct their own wave by watching the staff model it. They could correctly apply it to the game and get visual feedback.</a:t>
            </a:r>
          </a:p>
          <a:p>
            <a:pPr>
              <a:buFont typeface="Arial" pitchFamily="34" charset="0"/>
              <a:buChar char="•"/>
            </a:pPr>
            <a:r>
              <a:rPr lang="en-US" sz="1200" b="0" i="0" kern="1200" dirty="0" smtClean="0">
                <a:solidFill>
                  <a:schemeClr val="tx1"/>
                </a:solidFill>
                <a:latin typeface="+mn-lt"/>
                <a:ea typeface="+mn-ea"/>
                <a:cs typeface="+mn-cs"/>
              </a:rPr>
              <a:t>Students could match who they needed to wave to based on the portrait of the person (key characteristic was yellow shirt)</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Engagement</a:t>
            </a:r>
          </a:p>
          <a:p>
            <a:pPr>
              <a:buFont typeface="Arial" pitchFamily="34" charset="0"/>
              <a:buChar char="•"/>
            </a:pPr>
            <a:r>
              <a:rPr lang="en-US" sz="1200" b="0" i="0" kern="1200" dirty="0" smtClean="0">
                <a:solidFill>
                  <a:schemeClr val="tx1"/>
                </a:solidFill>
                <a:latin typeface="+mn-lt"/>
                <a:ea typeface="+mn-ea"/>
                <a:cs typeface="+mn-cs"/>
              </a:rPr>
              <a:t>many students were eager to get their turn</a:t>
            </a:r>
          </a:p>
          <a:p>
            <a:pPr>
              <a:buFont typeface="Arial" pitchFamily="34" charset="0"/>
              <a:buChar char="•"/>
            </a:pPr>
            <a:r>
              <a:rPr lang="en-US" sz="1200" b="0" i="0" kern="1200" dirty="0" smtClean="0">
                <a:solidFill>
                  <a:schemeClr val="tx1"/>
                </a:solidFill>
                <a:latin typeface="+mn-lt"/>
                <a:ea typeface="+mn-ea"/>
                <a:cs typeface="+mn-cs"/>
              </a:rPr>
              <a:t>students clapped and cheered for each other, which facilitated laughter and smiling and clapping from the players</a:t>
            </a:r>
          </a:p>
          <a:p>
            <a:pPr>
              <a:buFont typeface="Arial" pitchFamily="34" charset="0"/>
              <a:buChar char="•"/>
            </a:pPr>
            <a:r>
              <a:rPr lang="en-US" sz="1200" b="0" i="0" kern="1200" dirty="0" smtClean="0">
                <a:solidFill>
                  <a:schemeClr val="tx1"/>
                </a:solidFill>
                <a:latin typeface="+mn-lt"/>
                <a:ea typeface="+mn-ea"/>
                <a:cs typeface="+mn-cs"/>
              </a:rPr>
              <a:t>even students who were not playing were engaged in watching their peers play the game</a:t>
            </a:r>
          </a:p>
          <a:p>
            <a:pPr>
              <a:buFont typeface="Arial" pitchFamily="34" charset="0"/>
              <a:buChar char="•"/>
            </a:pPr>
            <a:r>
              <a:rPr lang="en-US" sz="1200" b="0" i="0" kern="1200" dirty="0" smtClean="0">
                <a:solidFill>
                  <a:schemeClr val="tx1"/>
                </a:solidFill>
                <a:latin typeface="+mn-lt"/>
                <a:ea typeface="+mn-ea"/>
                <a:cs typeface="+mn-cs"/>
              </a:rPr>
              <a:t>Hello Park was a fun way for them to practice waving - more smiles and verbal activity (e.g. James! James! No, that's not James...C'mon James!...sorry man"). They were pretend talking to the people on the screen.</a:t>
            </a:r>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lumMod val="75000"/>
                    <a:lumOff val="25000"/>
                  </a:schemeClr>
                </a:solidFill>
              </a:rPr>
              <a: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lumMod val="75000"/>
                    <a:lumOff val="25000"/>
                  </a:schemeClr>
                </a:solidFill>
              </a:rPr>
              <a:t>Some learning-related findings we could extract is that for Falling Faces there was no clear difference in scores between the second level with colors and the third level with black/white faces. This seems to suggest that students were actually paying attention to the facial expressions and not the color. Also, i</a:t>
            </a:r>
            <a:r>
              <a:rPr lang="en-US" sz="1200" dirty="0" smtClean="0">
                <a:solidFill>
                  <a:schemeClr val="tx1">
                    <a:lumMod val="75000"/>
                    <a:lumOff val="25000"/>
                  </a:schemeClr>
                </a:solidFill>
              </a:rPr>
              <a:t>nitially most students required lots of verbal and/or physical prompting;</a:t>
            </a:r>
            <a:r>
              <a:rPr lang="en-US" sz="1200" baseline="0" dirty="0" smtClean="0">
                <a:solidFill>
                  <a:schemeClr val="tx1">
                    <a:lumMod val="75000"/>
                    <a:lumOff val="25000"/>
                  </a:schemeClr>
                </a:solidFill>
              </a:rPr>
              <a:t> but after the first session s</a:t>
            </a:r>
            <a:r>
              <a:rPr lang="en-US" sz="1200" dirty="0" smtClean="0">
                <a:solidFill>
                  <a:schemeClr val="tx1">
                    <a:lumMod val="75000"/>
                    <a:lumOff val="25000"/>
                  </a:schemeClr>
                </a:solidFill>
              </a:rPr>
              <a:t>ome students completed the games with less prompting, which</a:t>
            </a:r>
            <a:r>
              <a:rPr lang="en-US" sz="1200" baseline="0" dirty="0" smtClean="0">
                <a:solidFill>
                  <a:schemeClr val="tx1">
                    <a:lumMod val="75000"/>
                    <a:lumOff val="25000"/>
                  </a:schemeClr>
                </a:solidFill>
              </a:rPr>
              <a:t> may indicate the students are at least learning how to navigate the game and understand the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lumMod val="75000"/>
                    <a:lumOff val="25000"/>
                  </a:schemeClr>
                </a:solidFill>
              </a:rPr>
              <a:t>There was, however, a lot of evidence of engagement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kern="1200" dirty="0" smtClean="0">
                <a:solidFill>
                  <a:schemeClr val="tx1"/>
                </a:solidFill>
                <a:latin typeface="+mn-lt"/>
                <a:ea typeface="+mn-ea"/>
                <a:cs typeface="+mn-cs"/>
              </a:rPr>
              <a:t>For Hello Park, at least one student could successfully learn a more proper wave and correct their own wave by watching the staff model it. They could correctly apply it to the game and get visual feedback.</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aseline="0" dirty="0" smtClean="0">
                <a:solidFill>
                  <a:schemeClr val="tx1">
                    <a:lumMod val="75000"/>
                    <a:lumOff val="25000"/>
                  </a:schemeClr>
                </a:solidFill>
              </a:rPr>
              <a:t>Hello Park was particularly favored – the repetitive nature of it may have appealed to the students, which is a good thing because it means they get more practice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solidFill>
                  <a:schemeClr val="tx1">
                    <a:lumMod val="75000"/>
                    <a:lumOff val="25000"/>
                  </a:schemeClr>
                </a:solidFill>
              </a:rPr>
              <a:t>Students were engaged as evidenced by watching their peers play, cheering for them, and cheering</a:t>
            </a:r>
            <a:r>
              <a:rPr lang="en-US" sz="1200" baseline="0" dirty="0" smtClean="0">
                <a:solidFill>
                  <a:schemeClr val="tx1">
                    <a:lumMod val="75000"/>
                    <a:lumOff val="25000"/>
                  </a:schemeClr>
                </a:solidFill>
              </a:rPr>
              <a:t> for themselves; pretend talking to the characters on screen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baseline="0" dirty="0" smtClean="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1">
                    <a:lumMod val="75000"/>
                    <a:lumOff val="25000"/>
                  </a:schemeClr>
                </a:solidFill>
              </a:rPr>
              <a:t>Although these are good things, it’s important to note that not all students were able to fully participate either because the game was confusing, or because they were unable to maintain focus on the screen.</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t>
            </a:r>
          </a:p>
          <a:p>
            <a:r>
              <a:rPr lang="en-US" sz="1200" b="0" i="0" kern="1200" dirty="0" err="1" smtClean="0">
                <a:solidFill>
                  <a:schemeClr val="tx1"/>
                </a:solidFill>
                <a:latin typeface="+mn-lt"/>
                <a:ea typeface="+mn-ea"/>
                <a:cs typeface="+mn-cs"/>
              </a:rPr>
              <a:t>Kinect</a:t>
            </a:r>
            <a:r>
              <a:rPr lang="en-US" sz="1200" b="0" i="0" kern="1200" baseline="0" dirty="0" smtClean="0">
                <a:solidFill>
                  <a:schemeClr val="tx1"/>
                </a:solidFill>
                <a:latin typeface="+mn-lt"/>
                <a:ea typeface="+mn-ea"/>
                <a:cs typeface="+mn-cs"/>
              </a:rPr>
              <a:t> </a:t>
            </a:r>
          </a:p>
          <a:p>
            <a:pPr>
              <a:buFont typeface="Arial" pitchFamily="34" charset="0"/>
              <a:buChar char="•"/>
            </a:pPr>
            <a:r>
              <a:rPr lang="en-US" sz="1200" b="0" i="0" kern="1200" dirty="0" smtClean="0">
                <a:solidFill>
                  <a:schemeClr val="tx1"/>
                </a:solidFill>
                <a:latin typeface="+mn-lt"/>
                <a:ea typeface="+mn-ea"/>
                <a:cs typeface="+mn-cs"/>
              </a:rPr>
              <a:t>better suited for students who can have moderate focus/attention to the screen; some students were constantly shifting their eye gaze around the room</a:t>
            </a:r>
          </a:p>
          <a:p>
            <a:pPr>
              <a:buFont typeface="Arial" pitchFamily="34" charset="0"/>
              <a:buChar char="•"/>
            </a:pPr>
            <a:r>
              <a:rPr lang="en-US" sz="1200" b="0" i="0" kern="1200" dirty="0" smtClean="0">
                <a:solidFill>
                  <a:schemeClr val="tx1"/>
                </a:solidFill>
                <a:latin typeface="+mn-lt"/>
                <a:ea typeface="+mn-ea"/>
                <a:cs typeface="+mn-cs"/>
              </a:rPr>
              <a:t>although students could be verbally and physically prompted, it's not clear if they were coordinating to the game or just imitating the staff's instructions</a:t>
            </a:r>
          </a:p>
          <a:p>
            <a:pPr>
              <a:buFont typeface="Arial" pitchFamily="34" charset="0"/>
              <a:buChar char="•"/>
            </a:pPr>
            <a:r>
              <a:rPr lang="en-US" sz="1200" b="0" i="0" kern="1200" dirty="0" smtClean="0">
                <a:solidFill>
                  <a:schemeClr val="tx1"/>
                </a:solidFill>
                <a:latin typeface="+mn-lt"/>
                <a:ea typeface="+mn-ea"/>
                <a:cs typeface="+mn-cs"/>
              </a:rPr>
              <a:t>some students at least were able to complete the game with less prompting in subsequent sessions</a:t>
            </a:r>
          </a:p>
          <a:p>
            <a:pPr>
              <a:buFont typeface="Arial" pitchFamily="34" charset="0"/>
              <a:buChar char="•"/>
            </a:pPr>
            <a:r>
              <a:rPr lang="en-US" sz="1200" b="0" i="0" kern="1200" dirty="0" smtClean="0">
                <a:solidFill>
                  <a:schemeClr val="tx1"/>
                </a:solidFill>
                <a:latin typeface="+mn-lt"/>
                <a:ea typeface="+mn-ea"/>
                <a:cs typeface="+mn-cs"/>
              </a:rPr>
              <a:t>colors of the faces did not seem to distract, as performance on b/w faces was roughly the same as with color, indicating that attention was being made towards the actual faces and not the colors; no mention of the B/W nature of the game in the videos</a:t>
            </a:r>
          </a:p>
          <a:p>
            <a:pPr>
              <a:buFont typeface="Arial" pitchFamily="34" charset="0"/>
              <a:buChar char="•"/>
            </a:pPr>
            <a:r>
              <a:rPr lang="en-US" sz="1200" b="0" i="0" kern="1200" dirty="0" smtClean="0">
                <a:solidFill>
                  <a:schemeClr val="tx1"/>
                </a:solidFill>
                <a:latin typeface="+mn-lt"/>
                <a:ea typeface="+mn-ea"/>
                <a:cs typeface="+mn-cs"/>
              </a:rPr>
              <a:t>For Hello Park, at least one student could successfully learn a more proper wave and correct their own wave by watching the staff model it. They could correctly apply it to the game and get visual feedback.</a:t>
            </a:r>
          </a:p>
          <a:p>
            <a:pPr>
              <a:buFont typeface="Arial" pitchFamily="34" charset="0"/>
              <a:buChar char="•"/>
            </a:pPr>
            <a:r>
              <a:rPr lang="en-US" sz="1200" b="0" i="0" kern="1200" dirty="0" smtClean="0">
                <a:solidFill>
                  <a:schemeClr val="tx1"/>
                </a:solidFill>
                <a:latin typeface="+mn-lt"/>
                <a:ea typeface="+mn-ea"/>
                <a:cs typeface="+mn-cs"/>
              </a:rPr>
              <a:t>Students could match who they needed to wave to based on the portrait of the person (key characteristic was yellow shirt)</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Engagement</a:t>
            </a:r>
          </a:p>
          <a:p>
            <a:pPr>
              <a:buFont typeface="Arial" pitchFamily="34" charset="0"/>
              <a:buChar char="•"/>
            </a:pPr>
            <a:r>
              <a:rPr lang="en-US" sz="1200" b="0" i="0" kern="1200" dirty="0" smtClean="0">
                <a:solidFill>
                  <a:schemeClr val="tx1"/>
                </a:solidFill>
                <a:latin typeface="+mn-lt"/>
                <a:ea typeface="+mn-ea"/>
                <a:cs typeface="+mn-cs"/>
              </a:rPr>
              <a:t>many students were eager to get their turn</a:t>
            </a:r>
          </a:p>
          <a:p>
            <a:pPr>
              <a:buFont typeface="Arial" pitchFamily="34" charset="0"/>
              <a:buChar char="•"/>
            </a:pPr>
            <a:r>
              <a:rPr lang="en-US" sz="1200" b="0" i="0" kern="1200" dirty="0" smtClean="0">
                <a:solidFill>
                  <a:schemeClr val="tx1"/>
                </a:solidFill>
                <a:latin typeface="+mn-lt"/>
                <a:ea typeface="+mn-ea"/>
                <a:cs typeface="+mn-cs"/>
              </a:rPr>
              <a:t>students clapped and cheered for each other, which facilitated laughter and smiling and clapping from the players</a:t>
            </a:r>
          </a:p>
          <a:p>
            <a:pPr>
              <a:buFont typeface="Arial" pitchFamily="34" charset="0"/>
              <a:buChar char="•"/>
            </a:pPr>
            <a:r>
              <a:rPr lang="en-US" sz="1200" b="0" i="0" kern="1200" dirty="0" smtClean="0">
                <a:solidFill>
                  <a:schemeClr val="tx1"/>
                </a:solidFill>
                <a:latin typeface="+mn-lt"/>
                <a:ea typeface="+mn-ea"/>
                <a:cs typeface="+mn-cs"/>
              </a:rPr>
              <a:t>even students who were not playing were engaged in watching their peers play the game</a:t>
            </a:r>
          </a:p>
          <a:p>
            <a:pPr>
              <a:buFont typeface="Arial" pitchFamily="34" charset="0"/>
              <a:buChar char="•"/>
            </a:pPr>
            <a:r>
              <a:rPr lang="en-US" sz="1200" b="0" i="0" kern="1200" dirty="0" smtClean="0">
                <a:solidFill>
                  <a:schemeClr val="tx1"/>
                </a:solidFill>
                <a:latin typeface="+mn-lt"/>
                <a:ea typeface="+mn-ea"/>
                <a:cs typeface="+mn-cs"/>
              </a:rPr>
              <a:t>Hello Park was a fun way for them to practice waving - more smiles and verbal activity (e.g. James! James! No, that's not James...C'mon James!...sorry man"). They were pretend talking to the people on the screen.</a:t>
            </a:r>
          </a:p>
          <a:p>
            <a:endParaRPr lang="en-US" dirty="0" smtClean="0"/>
          </a:p>
          <a:p>
            <a:pPr>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36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HL</a:t>
            </a: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[0:30]</a:t>
            </a:r>
          </a:p>
          <a:p>
            <a:endParaRPr lang="en-US" sz="1200" b="1"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Emotionary</a:t>
            </a:r>
            <a:r>
              <a:rPr lang="en-US" sz="1200" b="0" i="0" kern="1200" dirty="0" smtClean="0">
                <a:solidFill>
                  <a:schemeClr val="tx1"/>
                </a:solidFill>
                <a:latin typeface="+mn-lt"/>
                <a:ea typeface="+mn-ea"/>
                <a:cs typeface="+mn-cs"/>
              </a:rPr>
              <a:t> was used by a teacher and other staff with 6 students</a:t>
            </a:r>
            <a:r>
              <a:rPr lang="en-US" sz="1200" b="0" i="0" kern="1200" baseline="0" dirty="0" smtClean="0">
                <a:solidFill>
                  <a:schemeClr val="tx1"/>
                </a:solidFill>
                <a:latin typeface="+mn-lt"/>
                <a:ea typeface="+mn-ea"/>
                <a:cs typeface="+mn-cs"/>
              </a:rPr>
              <a:t> over 3 days. Each student created 1-3 entries each day. This is just a breakdown of the frequency of response types – almost all the students include a photo of the student. Also, 32/36 entries were tagged as happy, which is a good thing for PACE </a:t>
            </a:r>
            <a:r>
              <a:rPr lang="en-US" sz="1200" b="0" i="0" kern="1200" baseline="0" dirty="0" smtClean="0">
                <a:solidFill>
                  <a:schemeClr val="tx1"/>
                </a:solidFill>
                <a:latin typeface="+mn-lt"/>
                <a:ea typeface="+mn-ea"/>
                <a:cs typeface="+mn-cs"/>
                <a:sym typeface="Wingdings"/>
              </a:rPr>
              <a:t></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Most of the time when audio and text are provided, the audio is a recitation</a:t>
            </a:r>
          </a:p>
          <a:p>
            <a:r>
              <a:rPr lang="en-US" dirty="0" smtClean="0"/>
              <a:t>32 happy / 1 angry / 3 sad</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Specific reasons</a:t>
            </a:r>
          </a:p>
          <a:p>
            <a:r>
              <a:rPr lang="en-US" sz="1200" b="0" i="0" kern="1200" dirty="0" smtClean="0">
                <a:solidFill>
                  <a:schemeClr val="tx1"/>
                </a:solidFill>
                <a:latin typeface="+mn-lt"/>
                <a:ea typeface="+mn-ea"/>
                <a:cs typeface="+mn-cs"/>
              </a:rPr>
              <a:t>the bus</a:t>
            </a:r>
          </a:p>
          <a:p>
            <a:r>
              <a:rPr lang="en-US" sz="1200" b="0" i="0" kern="1200" dirty="0" smtClean="0">
                <a:solidFill>
                  <a:schemeClr val="tx1"/>
                </a:solidFill>
                <a:latin typeface="+mn-lt"/>
                <a:ea typeface="+mn-ea"/>
                <a:cs typeface="+mn-cs"/>
              </a:rPr>
              <a:t>sitting on the </a:t>
            </a:r>
            <a:r>
              <a:rPr lang="en-US" sz="1200" b="0" i="0" kern="1200" dirty="0" err="1" smtClean="0">
                <a:solidFill>
                  <a:schemeClr val="tx1"/>
                </a:solidFill>
                <a:latin typeface="+mn-lt"/>
                <a:ea typeface="+mn-ea"/>
                <a:cs typeface="+mn-cs"/>
              </a:rPr>
              <a:t>teetertotter</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going to 7-11</a:t>
            </a:r>
          </a:p>
          <a:p>
            <a:r>
              <a:rPr lang="en-US" sz="1200" b="0" i="0" kern="1200" dirty="0" smtClean="0">
                <a:solidFill>
                  <a:schemeClr val="tx1"/>
                </a:solidFill>
                <a:latin typeface="+mn-lt"/>
                <a:ea typeface="+mn-ea"/>
                <a:cs typeface="+mn-cs"/>
              </a:rPr>
              <a:t>going to </a:t>
            </a:r>
            <a:r>
              <a:rPr lang="en-US" sz="1200" b="0" i="0" kern="1200" dirty="0" err="1" smtClean="0">
                <a:solidFill>
                  <a:schemeClr val="tx1"/>
                </a:solidFill>
                <a:latin typeface="+mn-lt"/>
                <a:ea typeface="+mn-ea"/>
                <a:cs typeface="+mn-cs"/>
              </a:rPr>
              <a:t>costco</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because it's </a:t>
            </a:r>
            <a:r>
              <a:rPr lang="en-US" sz="1200" b="0" i="0" kern="1200" dirty="0" err="1" smtClean="0">
                <a:solidFill>
                  <a:schemeClr val="tx1"/>
                </a:solidFill>
                <a:latin typeface="+mn-lt"/>
                <a:ea typeface="+mn-ea"/>
                <a:cs typeface="+mn-cs"/>
              </a:rPr>
              <a:t>monday</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tuesday</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room 4 is cool sweet Silvia and </a:t>
            </a:r>
            <a:r>
              <a:rPr lang="en-US" sz="1200" b="0" i="0" kern="1200" dirty="0" err="1" smtClean="0">
                <a:solidFill>
                  <a:schemeClr val="tx1"/>
                </a:solidFill>
                <a:latin typeface="+mn-lt"/>
                <a:ea typeface="+mn-ea"/>
                <a:cs typeface="+mn-cs"/>
              </a:rPr>
              <a:t>rosie</a:t>
            </a:r>
            <a:r>
              <a:rPr lang="en-US" sz="1200" b="0" i="0" kern="1200" dirty="0" smtClean="0">
                <a:solidFill>
                  <a:schemeClr val="tx1"/>
                </a:solidFill>
                <a:latin typeface="+mn-lt"/>
                <a:ea typeface="+mn-ea"/>
                <a:cs typeface="+mn-cs"/>
              </a:rPr>
              <a:t> are nice</a:t>
            </a:r>
          </a:p>
          <a:p>
            <a:r>
              <a:rPr lang="en-US" sz="1200" b="0" i="0" kern="1200" dirty="0" smtClean="0">
                <a:solidFill>
                  <a:schemeClr val="tx1"/>
                </a:solidFill>
                <a:latin typeface="+mn-lt"/>
                <a:ea typeface="+mn-ea"/>
                <a:cs typeface="+mn-cs"/>
              </a:rPr>
              <a:t>it's lunch</a:t>
            </a:r>
          </a:p>
          <a:p>
            <a:r>
              <a:rPr lang="en-US" sz="1200" b="0" i="0" kern="1200" dirty="0" smtClean="0">
                <a:solidFill>
                  <a:schemeClr val="tx1"/>
                </a:solidFill>
                <a:latin typeface="+mn-lt"/>
                <a:ea typeface="+mn-ea"/>
                <a:cs typeface="+mn-cs"/>
              </a:rPr>
              <a:t>my dad is in town</a:t>
            </a:r>
          </a:p>
          <a:p>
            <a:r>
              <a:rPr lang="en-US" sz="1200" b="0" i="0" kern="1200" dirty="0" err="1" smtClean="0">
                <a:solidFill>
                  <a:schemeClr val="tx1"/>
                </a:solidFill>
                <a:latin typeface="+mn-lt"/>
                <a:ea typeface="+mn-ea"/>
                <a:cs typeface="+mn-cs"/>
              </a:rPr>
              <a:t>i</a:t>
            </a:r>
            <a:r>
              <a:rPr lang="en-US" sz="1200" b="0" i="0" kern="1200" dirty="0" smtClean="0">
                <a:solidFill>
                  <a:schemeClr val="tx1"/>
                </a:solidFill>
                <a:latin typeface="+mn-lt"/>
                <a:ea typeface="+mn-ea"/>
                <a:cs typeface="+mn-cs"/>
              </a:rPr>
              <a:t> work so hard</a:t>
            </a:r>
          </a:p>
          <a:p>
            <a:r>
              <a:rPr lang="en-US" sz="1200" b="0" i="0" kern="1200" dirty="0" err="1" smtClean="0">
                <a:solidFill>
                  <a:schemeClr val="tx1"/>
                </a:solidFill>
                <a:latin typeface="+mn-lt"/>
                <a:ea typeface="+mn-ea"/>
                <a:cs typeface="+mn-cs"/>
              </a:rPr>
              <a:t>i</a:t>
            </a:r>
            <a:r>
              <a:rPr lang="en-US" sz="1200" b="0" i="0" kern="1200" dirty="0" smtClean="0">
                <a:solidFill>
                  <a:schemeClr val="tx1"/>
                </a:solidFill>
                <a:latin typeface="+mn-lt"/>
                <a:ea typeface="+mn-ea"/>
                <a:cs typeface="+mn-cs"/>
              </a:rPr>
              <a:t> bought a </a:t>
            </a:r>
            <a:r>
              <a:rPr lang="en-US" sz="1200" b="0" i="0" kern="1200" dirty="0" err="1" smtClean="0">
                <a:solidFill>
                  <a:schemeClr val="tx1"/>
                </a:solidFill>
                <a:latin typeface="+mn-lt"/>
                <a:ea typeface="+mn-ea"/>
                <a:cs typeface="+mn-cs"/>
              </a:rPr>
              <a:t>welch</a:t>
            </a:r>
            <a:r>
              <a:rPr lang="en-US" sz="1200" b="0" i="0" kern="1200" dirty="0" smtClean="0">
                <a:solidFill>
                  <a:schemeClr val="tx1"/>
                </a:solidFill>
                <a:latin typeface="+mn-lt"/>
                <a:ea typeface="+mn-ea"/>
                <a:cs typeface="+mn-cs"/>
              </a:rPr>
              <a:t> grape juice</a:t>
            </a:r>
          </a:p>
          <a:p>
            <a:r>
              <a:rPr lang="en-US" sz="1200" b="0" i="0" kern="1200" dirty="0" smtClean="0">
                <a:solidFill>
                  <a:schemeClr val="tx1"/>
                </a:solidFill>
                <a:latin typeface="+mn-lt"/>
                <a:ea typeface="+mn-ea"/>
                <a:cs typeface="+mn-cs"/>
              </a:rPr>
              <a:t>went to the city of </a:t>
            </a:r>
            <a:r>
              <a:rPr lang="en-US" sz="1200" b="0" i="0" kern="1200" dirty="0" err="1" smtClean="0">
                <a:solidFill>
                  <a:schemeClr val="tx1"/>
                </a:solidFill>
                <a:latin typeface="+mn-lt"/>
                <a:ea typeface="+mn-ea"/>
                <a:cs typeface="+mn-cs"/>
              </a:rPr>
              <a:t>santa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clara</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we are going to full circle farm. When </a:t>
            </a:r>
            <a:r>
              <a:rPr lang="en-US" sz="1200" b="0" i="0" kern="1200" dirty="0" err="1" smtClean="0">
                <a:solidFill>
                  <a:schemeClr val="tx1"/>
                </a:solidFill>
                <a:latin typeface="+mn-lt"/>
                <a:ea typeface="+mn-ea"/>
                <a:cs typeface="+mn-cs"/>
              </a:rPr>
              <a:t>i</a:t>
            </a:r>
            <a:r>
              <a:rPr lang="en-US" sz="1200" b="0" i="0" kern="1200" dirty="0" smtClean="0">
                <a:solidFill>
                  <a:schemeClr val="tx1"/>
                </a:solidFill>
                <a:latin typeface="+mn-lt"/>
                <a:ea typeface="+mn-ea"/>
                <a:cs typeface="+mn-cs"/>
              </a:rPr>
              <a:t> am at full circle farm like to pick up weeds</a:t>
            </a:r>
          </a:p>
          <a:p>
            <a:r>
              <a:rPr lang="en-US" sz="1200" b="0" i="0" kern="1200" dirty="0" smtClean="0">
                <a:solidFill>
                  <a:schemeClr val="tx1"/>
                </a:solidFill>
                <a:latin typeface="+mn-lt"/>
                <a:ea typeface="+mn-ea"/>
                <a:cs typeface="+mn-cs"/>
              </a:rPr>
              <a:t>we did art</a:t>
            </a:r>
          </a:p>
          <a:p>
            <a:r>
              <a:rPr lang="en-US" sz="1200" b="0" i="0" kern="1200" dirty="0" smtClean="0">
                <a:solidFill>
                  <a:schemeClr val="tx1"/>
                </a:solidFill>
                <a:latin typeface="+mn-lt"/>
                <a:ea typeface="+mn-ea"/>
                <a:cs typeface="+mn-cs"/>
              </a:rPr>
              <a:t>Vague reasons</a:t>
            </a:r>
          </a:p>
          <a:p>
            <a:r>
              <a:rPr lang="en-US" sz="1200" b="0" i="0" kern="1200" dirty="0" smtClean="0">
                <a:solidFill>
                  <a:schemeClr val="tx1"/>
                </a:solidFill>
                <a:latin typeface="+mn-lt"/>
                <a:ea typeface="+mn-ea"/>
                <a:cs typeface="+mn-cs"/>
              </a:rPr>
              <a:t>had fun</a:t>
            </a:r>
          </a:p>
          <a:p>
            <a:r>
              <a:rPr lang="en-US" sz="1200" b="0" i="0" kern="1200" dirty="0" err="1" smtClean="0">
                <a:solidFill>
                  <a:schemeClr val="tx1"/>
                </a:solidFill>
                <a:latin typeface="+mn-lt"/>
                <a:ea typeface="+mn-ea"/>
                <a:cs typeface="+mn-cs"/>
              </a:rPr>
              <a:t>i</a:t>
            </a:r>
            <a:r>
              <a:rPr lang="en-US" sz="1200" b="0" i="0" kern="1200" dirty="0" smtClean="0">
                <a:solidFill>
                  <a:schemeClr val="tx1"/>
                </a:solidFill>
                <a:latin typeface="+mn-lt"/>
                <a:ea typeface="+mn-ea"/>
                <a:cs typeface="+mn-cs"/>
              </a:rPr>
              <a:t> feel hyper</a:t>
            </a:r>
          </a:p>
          <a:p>
            <a:r>
              <a:rPr lang="en-US" sz="1200" b="0" i="0" kern="1200" dirty="0" err="1" smtClean="0">
                <a:solidFill>
                  <a:schemeClr val="tx1"/>
                </a:solidFill>
                <a:latin typeface="+mn-lt"/>
                <a:ea typeface="+mn-ea"/>
                <a:cs typeface="+mn-cs"/>
              </a:rPr>
              <a:t>i</a:t>
            </a:r>
            <a:r>
              <a:rPr lang="en-US" sz="1200" b="0" i="0" kern="1200" dirty="0" smtClean="0">
                <a:solidFill>
                  <a:schemeClr val="tx1"/>
                </a:solidFill>
                <a:latin typeface="+mn-lt"/>
                <a:ea typeface="+mn-ea"/>
                <a:cs typeface="+mn-cs"/>
              </a:rPr>
              <a:t> woke up like that</a:t>
            </a:r>
          </a:p>
          <a:p>
            <a:r>
              <a:rPr lang="en-US" sz="1200" b="0" i="0" kern="1200" dirty="0" smtClean="0">
                <a:solidFill>
                  <a:schemeClr val="tx1"/>
                </a:solidFill>
                <a:latin typeface="+mn-lt"/>
                <a:ea typeface="+mn-ea"/>
                <a:cs typeface="+mn-cs"/>
              </a:rPr>
              <a:t>just am</a:t>
            </a:r>
          </a:p>
          <a:p>
            <a:r>
              <a:rPr lang="en-US" sz="1200" b="0" i="0" kern="1200" dirty="0" smtClean="0">
                <a:solidFill>
                  <a:schemeClr val="tx1"/>
                </a:solidFill>
                <a:latin typeface="+mn-lt"/>
                <a:ea typeface="+mn-ea"/>
                <a:cs typeface="+mn-cs"/>
              </a:rPr>
              <a:t>f the text.</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37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b="1" dirty="0" smtClean="0"/>
              <a:t>HL</a:t>
            </a:r>
          </a:p>
          <a:p>
            <a:pPr>
              <a:buFont typeface="Arial" pitchFamily="34" charset="0"/>
              <a:buNone/>
            </a:pPr>
            <a:r>
              <a:rPr lang="en-US" dirty="0" smtClean="0"/>
              <a:t>In terms of learning, it was clear that some students were able to express themselves clearly and others were not. For the ones who could, they were able to articulate specific reasons</a:t>
            </a:r>
            <a:r>
              <a:rPr lang="en-US" baseline="0" dirty="0" smtClean="0"/>
              <a:t> for being happy – e.g. going on a trip to the farm or the supermarket.</a:t>
            </a:r>
          </a:p>
          <a:p>
            <a:pPr>
              <a:buFont typeface="Arial" pitchFamily="34" charset="0"/>
              <a:buNone/>
            </a:pPr>
            <a:endParaRPr lang="en-US" baseline="0" dirty="0" smtClean="0"/>
          </a:p>
          <a:p>
            <a:pPr>
              <a:buFont typeface="Arial" pitchFamily="34" charset="0"/>
              <a:buNone/>
            </a:pPr>
            <a:r>
              <a:rPr lang="en-US" baseline="0" dirty="0" smtClean="0"/>
              <a:t>However the responses were typically very short – just a brief sentence. It would be interesting to see if over time, students could elaborate more on their emotions.</a:t>
            </a:r>
          </a:p>
          <a:p>
            <a:pPr>
              <a:buFont typeface="Arial" pitchFamily="34" charset="0"/>
              <a:buNone/>
            </a:pPr>
            <a:endParaRPr lang="en-US" baseline="0" dirty="0" smtClean="0"/>
          </a:p>
          <a:p>
            <a:pPr>
              <a:buFont typeface="Arial" pitchFamily="34" charset="0"/>
              <a:buNone/>
            </a:pPr>
            <a:r>
              <a:rPr lang="en-US" baseline="0" dirty="0" smtClean="0"/>
              <a:t>In terms of engagement, students were eager to use the </a:t>
            </a:r>
            <a:r>
              <a:rPr lang="en-US" baseline="0" dirty="0" err="1" smtClean="0"/>
              <a:t>iPad</a:t>
            </a:r>
            <a:r>
              <a:rPr lang="en-US" baseline="0" dirty="0" smtClean="0"/>
              <a:t> as a way to express themselves.</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38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t>Lastly we wanted to say thank you to the various</a:t>
            </a:r>
            <a:r>
              <a:rPr lang="en-US" baseline="0" dirty="0" smtClean="0"/>
              <a:t> individuals and organizations who spent much time and effort meeting with us, testing our ideas, giving us feedback, and really teaching us about what it’s like to work with individuals on the spectrum.</a:t>
            </a:r>
          </a:p>
          <a:p>
            <a:pPr>
              <a:buFont typeface="Arial" pitchFamily="34" charset="0"/>
              <a:buNone/>
            </a:pPr>
            <a:endParaRPr lang="en-US" baseline="0" dirty="0" smtClean="0"/>
          </a:p>
          <a:p>
            <a:pPr>
              <a:buFont typeface="Arial" pitchFamily="34" charset="0"/>
              <a:buNone/>
            </a:pPr>
            <a:r>
              <a:rPr lang="en-US" baseline="0" dirty="0" smtClean="0"/>
              <a:t>We also want to thank all of you for coming and listening to us. We hope our presentation was interesting and now we’d like to give you the opportunity to ask any questions.</a:t>
            </a:r>
            <a:endParaRPr lang="en-US" dirty="0" smtClean="0"/>
          </a:p>
          <a:p>
            <a:pPr>
              <a:buFont typeface="Arial" pitchFamily="34" charset="0"/>
              <a:buNone/>
            </a:pPr>
            <a:endParaRPr lang="en-US" baseline="0" dirty="0" smtClean="0"/>
          </a:p>
          <a:p>
            <a:pPr>
              <a:buFont typeface="Arial" pitchFamily="34" charset="0"/>
              <a:buNone/>
            </a:pPr>
            <a:r>
              <a:rPr lang="en-US" baseline="0" dirty="0" smtClean="0"/>
              <a:t>Questions</a:t>
            </a:r>
          </a:p>
          <a:p>
            <a:pPr marL="171450" indent="-171450">
              <a:buFont typeface="Arial"/>
              <a:buChar char="•"/>
            </a:pPr>
            <a:r>
              <a:rPr lang="en-US" baseline="0" dirty="0" smtClean="0"/>
              <a:t>Could you see these tools being used in regular therapy? Why or why not?</a:t>
            </a:r>
          </a:p>
          <a:p>
            <a:pPr marL="171450" indent="-171450">
              <a:buFont typeface="Arial"/>
              <a:buChar char="•"/>
            </a:pPr>
            <a:r>
              <a:rPr lang="en-US" baseline="0" dirty="0" smtClean="0"/>
              <a:t>How would you assess the effectiveness of these tools?</a:t>
            </a:r>
          </a:p>
        </p:txBody>
      </p:sp>
      <p:sp>
        <p:nvSpPr>
          <p:cNvPr id="4" name="Slide Number Placeholder 3"/>
          <p:cNvSpPr>
            <a:spLocks noGrp="1"/>
          </p:cNvSpPr>
          <p:nvPr>
            <p:ph type="sldNum" sz="quarter" idx="10"/>
          </p:nvPr>
        </p:nvSpPr>
        <p:spPr/>
        <p:txBody>
          <a:bodyPr/>
          <a:lstStyle/>
          <a:p>
            <a:fld id="{8CEDBC02-2569-4905-80E8-1865B854F4CB}" type="slidenum">
              <a:rPr lang="en-US" smtClean="0"/>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[0:30]</a:t>
            </a:r>
          </a:p>
          <a:p>
            <a:endParaRPr lang="en-US" dirty="0" smtClean="0"/>
          </a:p>
          <a:p>
            <a:r>
              <a:rPr lang="en-US" dirty="0" smtClean="0"/>
              <a:t>Hain-Lee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of us probably have some idea of what autism is, but what we may not realize, however, is how common it is –according</a:t>
            </a:r>
            <a:r>
              <a:rPr lang="en-US" baseline="0" dirty="0" smtClean="0"/>
              <a:t> to statistics, </a:t>
            </a:r>
            <a:r>
              <a:rPr lang="en-US" dirty="0" smtClean="0"/>
              <a:t>autism</a:t>
            </a:r>
            <a:r>
              <a:rPr lang="en-US" baseline="0" dirty="0" smtClean="0"/>
              <a:t> affects 1 in 88 American children, and that the # of people diagnosed each year is more than cancer, diabetes, and pediatric AIDS combined.</a:t>
            </a:r>
            <a:endParaRPr lang="en-US" dirty="0" smtClean="0"/>
          </a:p>
          <a:p>
            <a:endParaRPr lang="en-US" dirty="0" smtClean="0"/>
          </a:p>
          <a:p>
            <a:r>
              <a:rPr lang="en-US" dirty="0" smtClean="0"/>
              <a:t>Knowing that autism affects so many people,</a:t>
            </a:r>
            <a:r>
              <a:rPr lang="en-US" baseline="0" dirty="0" smtClean="0"/>
              <a:t> we wanted to do our project on helping them develop social skills, which is a common area of difficulty for them.</a:t>
            </a:r>
            <a:endParaRPr lang="en-US" dirty="0" smtClean="0"/>
          </a:p>
        </p:txBody>
      </p:sp>
      <p:sp>
        <p:nvSpPr>
          <p:cNvPr id="4" name="Slide Number Placeholder 3"/>
          <p:cNvSpPr>
            <a:spLocks noGrp="1"/>
          </p:cNvSpPr>
          <p:nvPr>
            <p:ph type="sldNum" sz="quarter" idx="10"/>
          </p:nvPr>
        </p:nvSpPr>
        <p:spPr/>
        <p:txBody>
          <a:bodyPr/>
          <a:lstStyle/>
          <a:p>
            <a:fld id="{8CEDBC02-2569-4905-80E8-1865B854F4CB}"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dirty="0" smtClean="0">
                <a:solidFill>
                  <a:schemeClr val="tx1">
                    <a:lumMod val="65000"/>
                    <a:lumOff val="35000"/>
                  </a:schemeClr>
                </a:solidFill>
              </a:rPr>
              <a:t>Anna</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dirty="0" smtClean="0">
                <a:solidFill>
                  <a:schemeClr val="tx1">
                    <a:lumMod val="65000"/>
                    <a:lumOff val="35000"/>
                  </a:schemeClr>
                </a:solidFill>
              </a:rPr>
              <a:t>After interviews</a:t>
            </a:r>
            <a:r>
              <a:rPr lang="en-US" sz="1200" baseline="0" dirty="0" smtClean="0">
                <a:solidFill>
                  <a:schemeClr val="tx1">
                    <a:lumMod val="65000"/>
                    <a:lumOff val="35000"/>
                  </a:schemeClr>
                </a:solidFill>
              </a:rPr>
              <a:t> with primarily therapists</a:t>
            </a:r>
            <a:r>
              <a:rPr lang="en-US" sz="1200" dirty="0" smtClean="0">
                <a:solidFill>
                  <a:schemeClr val="tx1">
                    <a:lumMod val="65000"/>
                    <a:lumOff val="35000"/>
                  </a:schemeClr>
                </a:solidFill>
              </a:rPr>
              <a:t> and doing general research, we saw an emphasis on socio-emotional learning (recognizing, expressing, and understanding emotions). Perhaps this is because </a:t>
            </a:r>
            <a:r>
              <a:rPr lang="en-US" sz="1200" b="1" dirty="0" smtClean="0">
                <a:solidFill>
                  <a:schemeClr val="tx1">
                    <a:lumMod val="65000"/>
                    <a:lumOff val="35000"/>
                  </a:schemeClr>
                </a:solidFill>
              </a:rPr>
              <a:t>a cognitive emotional understanding may be fundamental to other </a:t>
            </a:r>
            <a:r>
              <a:rPr lang="en-US" sz="1200" dirty="0" smtClean="0">
                <a:solidFill>
                  <a:schemeClr val="tx1">
                    <a:lumMod val="65000"/>
                    <a:lumOff val="35000"/>
                  </a:schemeClr>
                </a:solidFill>
              </a:rPr>
              <a:t>social skills, such as perspective-taking and interpersonal communication (e.g. Social Thinking - citations)</a:t>
            </a:r>
            <a:endParaRPr kumimoji="0" lang="en-US" sz="1200" u="none" strike="noStrike" kern="1200" cap="none" spc="0" normalizeH="0" baseline="0" noProof="0" dirty="0" smtClean="0">
              <a:ln>
                <a:noFill/>
              </a:ln>
              <a:solidFill>
                <a:schemeClr val="tx1">
                  <a:lumMod val="65000"/>
                  <a:lumOff val="35000"/>
                </a:schemeClr>
              </a:solidFill>
              <a:effectLst/>
              <a:uLnTx/>
              <a:uFillTx/>
            </a:endParaRPr>
          </a:p>
          <a:p>
            <a:pPr>
              <a:buFont typeface="Arial" pitchFamily="34" charset="0"/>
              <a:buNone/>
            </a:pPr>
            <a:endParaRPr lang="en-US" b="0" strike="sngStrike" dirty="0" smtClean="0"/>
          </a:p>
          <a:p>
            <a:pPr>
              <a:buFont typeface="Arial" pitchFamily="34" charset="0"/>
              <a:buChar char="•"/>
            </a:pPr>
            <a:r>
              <a:rPr lang="en-US" b="0" strike="sngStrike" dirty="0" smtClean="0"/>
              <a:t>Usually </a:t>
            </a:r>
            <a:r>
              <a:rPr lang="en-US" b="0" strike="sngStrike" dirty="0" err="1" smtClean="0"/>
              <a:t>overexaggerate</a:t>
            </a:r>
            <a:r>
              <a:rPr lang="en-US" b="0" strike="sngStrike" baseline="0" dirty="0" smtClean="0"/>
              <a:t> or </a:t>
            </a:r>
            <a:r>
              <a:rPr lang="en-US" b="0" strike="sngStrike" baseline="0" dirty="0" err="1" smtClean="0"/>
              <a:t>underexaggerate</a:t>
            </a:r>
            <a:r>
              <a:rPr lang="en-US" b="0" strike="sngStrike" baseline="0" dirty="0" smtClean="0"/>
              <a:t> so it is unnatural or unexpressive</a:t>
            </a:r>
            <a:endParaRPr lang="en-US" sz="1200" b="0" strike="sngStrike" dirty="0" smtClean="0">
              <a:solidFill>
                <a:schemeClr val="tx1">
                  <a:lumMod val="65000"/>
                  <a:lumOff val="35000"/>
                </a:schemeClr>
              </a:solidFill>
            </a:endParaRPr>
          </a:p>
          <a:p>
            <a:pPr>
              <a:buFont typeface="Arial" pitchFamily="34" charset="0"/>
              <a:buChar char="•"/>
            </a:pPr>
            <a:r>
              <a:rPr lang="en-US" sz="1200" b="0" strike="sngStrike" dirty="0" smtClean="0">
                <a:solidFill>
                  <a:schemeClr val="tx1">
                    <a:lumMod val="65000"/>
                    <a:lumOff val="35000"/>
                  </a:schemeClr>
                </a:solidFill>
              </a:rPr>
              <a:t>Applications</a:t>
            </a:r>
            <a:r>
              <a:rPr lang="en-US" sz="1200" b="0" strike="sngStrike" baseline="0" dirty="0" smtClean="0">
                <a:solidFill>
                  <a:schemeClr val="tx1">
                    <a:lumMod val="65000"/>
                    <a:lumOff val="35000"/>
                  </a:schemeClr>
                </a:solidFill>
              </a:rPr>
              <a:t> are </a:t>
            </a:r>
            <a:r>
              <a:rPr lang="en-US" sz="1200" b="0" strike="sngStrike" dirty="0" smtClean="0">
                <a:solidFill>
                  <a:schemeClr val="tx1">
                    <a:lumMod val="65000"/>
                    <a:lumOff val="35000"/>
                  </a:schemeClr>
                </a:solidFill>
              </a:rPr>
              <a:t>angular and look robotic</a:t>
            </a:r>
            <a:endParaRPr kumimoji="0" lang="en-US" sz="1200" b="0" i="1" u="none" strike="sngStrike" kern="1200" cap="none" spc="0" normalizeH="0" baseline="0" noProof="0" dirty="0" smtClean="0">
              <a:ln>
                <a:noFill/>
              </a:ln>
              <a:solidFill>
                <a:schemeClr val="tx1">
                  <a:lumMod val="65000"/>
                  <a:lumOff val="35000"/>
                </a:schemeClr>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1" u="none" strike="sngStrike" kern="1200" cap="none" spc="0" normalizeH="0" baseline="0" noProof="0" dirty="0" smtClean="0">
                <a:ln>
                  <a:noFill/>
                </a:ln>
                <a:solidFill>
                  <a:schemeClr val="tx1">
                    <a:lumMod val="65000"/>
                    <a:lumOff val="35000"/>
                  </a:schemeClr>
                </a:solidFill>
                <a:effectLst/>
                <a:uLnTx/>
                <a:uFillTx/>
                <a:latin typeface="+mn-lt"/>
                <a:ea typeface="+mn-ea"/>
                <a:cs typeface="+mn-cs"/>
              </a:rPr>
              <a:t>Sandra</a:t>
            </a:r>
            <a:r>
              <a:rPr kumimoji="0" lang="en-US" sz="1200" b="0" i="0" u="none" strike="sngStrike" kern="1200" cap="none" spc="0" normalizeH="0" baseline="0" noProof="0" dirty="0" smtClean="0">
                <a:ln>
                  <a:noFill/>
                </a:ln>
                <a:solidFill>
                  <a:schemeClr val="tx1">
                    <a:lumMod val="65000"/>
                    <a:lumOff val="35000"/>
                  </a:schemeClr>
                </a:solidFill>
                <a:effectLst/>
                <a:uLnTx/>
                <a:uFillTx/>
                <a:latin typeface="+mn-lt"/>
                <a:ea typeface="+mn-ea"/>
                <a:cs typeface="+mn-cs"/>
              </a:rPr>
              <a:t>: “One kid once came up really close to me (*stands up against another staff member to illustrate) and said, “It’s nice to meet you!” and I had to back away to let him know that he was standing too close.”</a:t>
            </a:r>
            <a:endParaRPr lang="en-US" b="0" strike="sngStrike"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strike="sngStrike" dirty="0" smtClean="0">
                <a:solidFill>
                  <a:schemeClr val="tx1">
                    <a:lumMod val="65000"/>
                    <a:lumOff val="35000"/>
                  </a:schemeClr>
                </a:solidFill>
              </a:rPr>
              <a:t>"Communication is a major problem...when I ask him a question, he often doesn't answer it and just says whatever happens to be on his mind at the moment."</a:t>
            </a:r>
            <a:endParaRPr lang="en-US" b="0" strike="sngStrike" dirty="0" smtClean="0"/>
          </a:p>
          <a:p>
            <a:pPr>
              <a:buFont typeface="Arial" pitchFamily="34" charset="0"/>
              <a:buChar char="•"/>
            </a:pPr>
            <a:r>
              <a:rPr lang="en-US" b="0" strike="sngStrike" dirty="0" smtClean="0"/>
              <a:t>Although they may know exactly</a:t>
            </a:r>
            <a:r>
              <a:rPr lang="en-US" b="0" strike="sngStrike" baseline="0" dirty="0" smtClean="0"/>
              <a:t> what to do, communication in person especially to strangers is extremely hard</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0" u="none" strike="sngStrike" kern="1200" cap="none" spc="0" normalizeH="0" noProof="0" dirty="0" smtClean="0">
                <a:ln>
                  <a:noFill/>
                </a:ln>
                <a:solidFill>
                  <a:schemeClr val="tx1">
                    <a:lumMod val="65000"/>
                    <a:lumOff val="35000"/>
                  </a:schemeClr>
                </a:solidFill>
                <a:effectLst/>
                <a:uLnTx/>
                <a:uFillTx/>
                <a:latin typeface="+mn-lt"/>
                <a:ea typeface="+mn-ea"/>
                <a:cs typeface="+mn-cs"/>
              </a:rPr>
              <a:t>Kids sometimes get attached to negative feedback</a:t>
            </a:r>
            <a:endParaRPr kumimoji="0" lang="en-US" sz="1200" b="0" i="0" u="none" strike="sngStrike" kern="1200" cap="none" spc="0" normalizeH="0" baseline="0" noProof="0" dirty="0" smtClean="0">
              <a:ln>
                <a:noFill/>
              </a:ln>
              <a:solidFill>
                <a:schemeClr val="tx1">
                  <a:lumMod val="65000"/>
                  <a:lumOff val="35000"/>
                </a:schemeClr>
              </a:solidFill>
              <a:effectLst/>
              <a:uLnTx/>
              <a:uFillTx/>
              <a:latin typeface="+mn-lt"/>
              <a:ea typeface="+mn-ea"/>
              <a:cs typeface="+mn-cs"/>
            </a:endParaRPr>
          </a:p>
          <a:p>
            <a:pPr>
              <a:buFont typeface="Arial" pitchFamily="34" charset="0"/>
              <a:buNone/>
            </a:pPr>
            <a:endParaRPr lang="en-US" b="0" strike="sngStrike" dirty="0" smtClean="0"/>
          </a:p>
        </p:txBody>
      </p:sp>
      <p:sp>
        <p:nvSpPr>
          <p:cNvPr id="4" name="Slide Number Placeholder 3"/>
          <p:cNvSpPr>
            <a:spLocks noGrp="1"/>
          </p:cNvSpPr>
          <p:nvPr>
            <p:ph type="sldNum" sz="quarter" idx="10"/>
          </p:nvPr>
        </p:nvSpPr>
        <p:spPr/>
        <p:txBody>
          <a:bodyPr/>
          <a:lstStyle/>
          <a:p>
            <a:fld id="{8CEDBC02-2569-4905-80E8-1865B854F4CB}"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[1:00]</a:t>
            </a:r>
          </a:p>
          <a:p>
            <a:endParaRPr lang="en-US" baseline="0" dirty="0" smtClean="0"/>
          </a:p>
          <a:p>
            <a:r>
              <a:rPr lang="en-US" baseline="0" dirty="0" smtClean="0"/>
              <a:t>One prominent researcher in this area, Simon Baron-Cohen, framed empathy has having two components. There’s a cognitive component, which is the part where you’re able to recognize that your coworker is feeling sad. Then there’s the affective part where you react appropriately to your coworker’s mental state. From some of his studies, Baron-Cohen concluded that the cognitive component can be taught to individuals with autism, which is good, because it means our efforts in this project aren’t futile.</a:t>
            </a:r>
          </a:p>
          <a:p>
            <a:endParaRPr lang="en-US" baseline="0" dirty="0" smtClean="0"/>
          </a:p>
          <a:p>
            <a:r>
              <a:rPr lang="en-US" baseline="0" dirty="0" smtClean="0"/>
              <a:t>We also came across interventions that were behavioral in their approach, as well as criticisms of pure behaviorism for not fostering genuine social interaction. We ended up not adopting a dominant behavioral approach because it is most effective in specific behavior change, and we’re more concerned with a cognitive understanding.</a:t>
            </a:r>
          </a:p>
          <a:p>
            <a:endParaRPr lang="en-US" baseline="0" dirty="0" smtClean="0"/>
          </a:p>
          <a:p>
            <a:r>
              <a:rPr lang="en-US" baseline="0" dirty="0" smtClean="0"/>
              <a:t>---</a:t>
            </a:r>
          </a:p>
          <a:p>
            <a:endParaRPr lang="en-US" baseline="0" dirty="0" smtClean="0"/>
          </a:p>
          <a:p>
            <a:r>
              <a:rPr lang="en-US" baseline="0" dirty="0" smtClean="0"/>
              <a:t>National Research Council noted the most important areas of focus include: </a:t>
            </a:r>
            <a:r>
              <a:rPr lang="en-US" sz="1200" b="0" i="0" kern="1200" dirty="0" smtClean="0">
                <a:solidFill>
                  <a:schemeClr val="tx1"/>
                </a:solidFill>
                <a:latin typeface="+mn-lt"/>
                <a:ea typeface="+mn-ea"/>
                <a:cs typeface="+mn-cs"/>
              </a:rPr>
              <a:t>d) Instruction leading to generalization and maintenance of cognitive goals in natural contexts </a:t>
            </a:r>
          </a:p>
          <a:p>
            <a:endParaRPr lang="en-US" baseline="0" dirty="0" smtClean="0"/>
          </a:p>
          <a:p>
            <a:r>
              <a:rPr lang="en-US" sz="1200" b="1" i="0" kern="1200" dirty="0" smtClean="0">
                <a:solidFill>
                  <a:schemeClr val="tx1"/>
                </a:solidFill>
                <a:latin typeface="+mn-lt"/>
                <a:ea typeface="+mn-ea"/>
                <a:cs typeface="+mn-cs"/>
              </a:rPr>
              <a:t>Contemporary ABA researchers have criticized ABA approaches that use DTT and other adult–directed teaching as the predominant instructional method, citing its limited effectiveness.</a:t>
            </a:r>
            <a:r>
              <a:rPr lang="en-US" sz="1200" b="0" i="0" kern="1200" dirty="0" smtClean="0">
                <a:solidFill>
                  <a:schemeClr val="tx1"/>
                </a:solidFill>
                <a:latin typeface="+mn-lt"/>
                <a:ea typeface="+mn-ea"/>
                <a:cs typeface="+mn-cs"/>
              </a:rPr>
              <a:t> Their concerns include: 1) the use of teaching strategies that do not foster social communication, communicative initiation, or the formation of relationships, all of which are core challenges in autism; 2) a teaching format that is primarily adult-controlled and that discourages initiation and spontaneity in communication and learning by placing a child in a respondent role, resulting in passivity and prompt dependence; and 3) the teaching of skills that may not be appropriate to a child’s developmental level or functional needs, and that remain limited to the teaching situation; that is, they do not meaningfully generalize to independent use in daily interactions and activities. In fact, due to these concerns, several of the most well-respected and highly published researchers in ABA and ASD over the past three decades—including Drs. Robert and Lynn </a:t>
            </a:r>
            <a:r>
              <a:rPr lang="en-US" sz="1200" b="0" i="0" kern="1200" dirty="0" err="1" smtClean="0">
                <a:solidFill>
                  <a:schemeClr val="tx1"/>
                </a:solidFill>
                <a:latin typeface="+mn-lt"/>
                <a:ea typeface="+mn-ea"/>
                <a:cs typeface="+mn-cs"/>
              </a:rPr>
              <a:t>Koegel</a:t>
            </a:r>
            <a:r>
              <a:rPr lang="en-US" sz="1200" b="0" i="0" kern="1200" dirty="0" smtClean="0">
                <a:solidFill>
                  <a:schemeClr val="tx1"/>
                </a:solidFill>
                <a:latin typeface="+mn-lt"/>
                <a:ea typeface="+mn-ea"/>
                <a:cs typeface="+mn-cs"/>
              </a:rPr>
              <a:t>, Laura </a:t>
            </a:r>
            <a:r>
              <a:rPr lang="en-US" sz="1200" b="0" i="0" kern="1200" dirty="0" err="1" smtClean="0">
                <a:solidFill>
                  <a:schemeClr val="tx1"/>
                </a:solidFill>
                <a:latin typeface="+mn-lt"/>
                <a:ea typeface="+mn-ea"/>
                <a:cs typeface="+mn-cs"/>
              </a:rPr>
              <a:t>Schreibman</a:t>
            </a:r>
            <a:r>
              <a:rPr lang="en-US" sz="1200" b="0" i="0" kern="1200" dirty="0" smtClean="0">
                <a:solidFill>
                  <a:schemeClr val="tx1"/>
                </a:solidFill>
                <a:latin typeface="+mn-lt"/>
                <a:ea typeface="+mn-ea"/>
                <a:cs typeface="+mn-cs"/>
              </a:rPr>
              <a:t>, Phil Strain, and Gail McGee—have been openly critical of traditional ABA practices, and have abandoned such practices in favor of more naturalistic approaches that have a strong developmental and child-centered basis (</a:t>
            </a:r>
            <a:r>
              <a:rPr lang="en-US" sz="1200" b="0" i="0" kern="1200" dirty="0" err="1" smtClean="0">
                <a:solidFill>
                  <a:schemeClr val="tx1"/>
                </a:solidFill>
                <a:latin typeface="+mn-lt"/>
                <a:ea typeface="+mn-ea"/>
                <a:cs typeface="+mn-cs"/>
              </a:rPr>
              <a:t>Koegel</a:t>
            </a:r>
            <a:r>
              <a:rPr lang="en-US" sz="1200" b="0" i="0" kern="1200" dirty="0" smtClean="0">
                <a:solidFill>
                  <a:schemeClr val="tx1"/>
                </a:solidFill>
                <a:latin typeface="+mn-lt"/>
                <a:ea typeface="+mn-ea"/>
                <a:cs typeface="+mn-cs"/>
              </a:rPr>
              <a:t> &amp; </a:t>
            </a:r>
            <a:r>
              <a:rPr lang="en-US" sz="1200" b="0" i="0" kern="1200" dirty="0" err="1" smtClean="0">
                <a:solidFill>
                  <a:schemeClr val="tx1"/>
                </a:solidFill>
                <a:latin typeface="+mn-lt"/>
                <a:ea typeface="+mn-ea"/>
                <a:cs typeface="+mn-cs"/>
              </a:rPr>
              <a:t>Koegel</a:t>
            </a:r>
            <a:r>
              <a:rPr lang="en-US" sz="1200" b="0" i="0" kern="1200" dirty="0" smtClean="0">
                <a:solidFill>
                  <a:schemeClr val="tx1"/>
                </a:solidFill>
                <a:latin typeface="+mn-lt"/>
                <a:ea typeface="+mn-ea"/>
                <a:cs typeface="+mn-cs"/>
              </a:rPr>
              <a:t>, 1995, Strain, McGee, &amp; Kohler, 2001, </a:t>
            </a:r>
            <a:r>
              <a:rPr lang="en-US" sz="1200" b="0" i="0" kern="1200" dirty="0" err="1" smtClean="0">
                <a:solidFill>
                  <a:schemeClr val="tx1"/>
                </a:solidFill>
                <a:latin typeface="+mn-lt"/>
                <a:ea typeface="+mn-ea"/>
                <a:cs typeface="+mn-cs"/>
              </a:rPr>
              <a:t>Schreibman</a:t>
            </a:r>
            <a:r>
              <a:rPr lang="en-US" sz="1200" b="0" i="0" kern="1200" dirty="0" smtClean="0">
                <a:solidFill>
                  <a:schemeClr val="tx1"/>
                </a:solidFill>
                <a:latin typeface="+mn-lt"/>
                <a:ea typeface="+mn-ea"/>
                <a:cs typeface="+mn-cs"/>
              </a:rPr>
              <a:t>, 2007).</a:t>
            </a:r>
          </a:p>
          <a:p>
            <a:endParaRPr lang="en-US" sz="1200" b="0"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pPr fontAlgn="base"/>
            <a:r>
              <a:rPr lang="en-US" sz="1200" b="1" i="0" kern="1200" dirty="0" smtClean="0">
                <a:solidFill>
                  <a:schemeClr val="tx1"/>
                </a:solidFill>
                <a:latin typeface="+mn-lt"/>
                <a:ea typeface="+mn-ea"/>
                <a:cs typeface="+mn-cs"/>
              </a:rPr>
              <a:t>Do </a:t>
            </a:r>
            <a:r>
              <a:rPr lang="en-US" sz="1200" b="1" i="0" kern="1200" dirty="0" err="1" smtClean="0">
                <a:solidFill>
                  <a:schemeClr val="tx1"/>
                </a:solidFill>
                <a:latin typeface="+mn-lt"/>
                <a:ea typeface="+mn-ea"/>
                <a:cs typeface="+mn-cs"/>
              </a:rPr>
              <a:t>behavioural</a:t>
            </a:r>
            <a:r>
              <a:rPr lang="en-US" sz="1200" b="1" i="0" kern="1200" dirty="0" smtClean="0">
                <a:solidFill>
                  <a:schemeClr val="tx1"/>
                </a:solidFill>
                <a:latin typeface="+mn-lt"/>
                <a:ea typeface="+mn-ea"/>
                <a:cs typeface="+mn-cs"/>
              </a:rPr>
              <a:t> approaches teach children with autism to play or are they pretending?</a:t>
            </a:r>
          </a:p>
          <a:p>
            <a:pPr fontAlgn="base"/>
            <a:r>
              <a:rPr lang="en-US" sz="1200" b="0" i="0" u="sng" kern="1200" dirty="0" err="1" smtClean="0">
                <a:solidFill>
                  <a:schemeClr val="tx1"/>
                </a:solidFill>
                <a:latin typeface="+mn-lt"/>
                <a:ea typeface="+mn-ea"/>
                <a:cs typeface="+mn-cs"/>
                <a:hlinkClick r:id="rId3"/>
              </a:rPr>
              <a:t>Luckett</a:t>
            </a:r>
            <a:r>
              <a:rPr lang="en-US" sz="1200" b="0" i="0" u="sng" kern="1200" dirty="0" smtClean="0">
                <a:solidFill>
                  <a:schemeClr val="tx1"/>
                </a:solidFill>
                <a:latin typeface="+mn-lt"/>
                <a:ea typeface="+mn-ea"/>
                <a:cs typeface="+mn-cs"/>
                <a:hlinkClick r:id="rId3"/>
              </a:rPr>
              <a:t> T</a:t>
            </a:r>
            <a:r>
              <a:rPr lang="en-US" sz="1200" b="0" i="0" kern="1200" dirty="0" smtClean="0">
                <a:solidFill>
                  <a:schemeClr val="tx1"/>
                </a:solidFill>
                <a:latin typeface="+mn-lt"/>
                <a:ea typeface="+mn-ea"/>
                <a:cs typeface="+mn-cs"/>
              </a:rPr>
              <a:t>, </a:t>
            </a:r>
            <a:r>
              <a:rPr lang="en-US" sz="1200" b="0" i="0" u="sng" kern="1200" dirty="0" smtClean="0">
                <a:solidFill>
                  <a:schemeClr val="tx1"/>
                </a:solidFill>
                <a:latin typeface="+mn-lt"/>
                <a:ea typeface="+mn-ea"/>
                <a:cs typeface="+mn-cs"/>
                <a:hlinkClick r:id="rId4"/>
              </a:rPr>
              <a:t>Bundy A</a:t>
            </a:r>
            <a:r>
              <a:rPr lang="en-US" sz="1200" b="0" i="0" kern="1200" dirty="0" smtClean="0">
                <a:solidFill>
                  <a:schemeClr val="tx1"/>
                </a:solidFill>
                <a:latin typeface="+mn-lt"/>
                <a:ea typeface="+mn-ea"/>
                <a:cs typeface="+mn-cs"/>
              </a:rPr>
              <a:t>, </a:t>
            </a:r>
            <a:r>
              <a:rPr lang="en-US" sz="1200" b="0" i="0" u="sng" kern="1200" dirty="0" smtClean="0">
                <a:solidFill>
                  <a:schemeClr val="tx1"/>
                </a:solidFill>
                <a:latin typeface="+mn-lt"/>
                <a:ea typeface="+mn-ea"/>
                <a:cs typeface="+mn-cs"/>
                <a:hlinkClick r:id="rId5"/>
              </a:rPr>
              <a:t>Roberts J</a:t>
            </a:r>
            <a:r>
              <a:rPr lang="en-US" sz="1200" b="0" i="0" kern="1200" dirty="0" smtClean="0">
                <a:solidFill>
                  <a:schemeClr val="tx1"/>
                </a:solidFill>
                <a:latin typeface="+mn-lt"/>
                <a:ea typeface="+mn-ea"/>
                <a:cs typeface="+mn-cs"/>
              </a:rPr>
              <a:t>.</a:t>
            </a:r>
          </a:p>
          <a:p>
            <a:pPr fontAlgn="base"/>
            <a:r>
              <a:rPr lang="en-US" sz="1200" b="1" i="0" kern="1200" dirty="0" smtClean="0">
                <a:solidFill>
                  <a:schemeClr val="tx1"/>
                </a:solidFill>
                <a:latin typeface="+mn-lt"/>
                <a:ea typeface="+mn-ea"/>
                <a:cs typeface="+mn-cs"/>
              </a:rPr>
              <a:t>Source</a:t>
            </a:r>
          </a:p>
          <a:p>
            <a:pPr fontAlgn="base"/>
            <a:r>
              <a:rPr lang="en-US" sz="1200" b="0" i="0" kern="1200" dirty="0" smtClean="0">
                <a:solidFill>
                  <a:schemeClr val="tx1"/>
                </a:solidFill>
                <a:latin typeface="+mn-lt"/>
                <a:ea typeface="+mn-ea"/>
                <a:cs typeface="+mn-cs"/>
              </a:rPr>
              <a:t>The University of Sydney, </a:t>
            </a:r>
            <a:r>
              <a:rPr lang="en-US" sz="1200" b="0" i="0" kern="1200" dirty="0" err="1" smtClean="0">
                <a:solidFill>
                  <a:schemeClr val="tx1"/>
                </a:solidFill>
                <a:latin typeface="+mn-lt"/>
                <a:ea typeface="+mn-ea"/>
                <a:cs typeface="+mn-cs"/>
              </a:rPr>
              <a:t>Lidcombe</a:t>
            </a:r>
            <a:r>
              <a:rPr lang="en-US" sz="1200" b="0" i="0" kern="1200" dirty="0" smtClean="0">
                <a:solidFill>
                  <a:schemeClr val="tx1"/>
                </a:solidFill>
                <a:latin typeface="+mn-lt"/>
                <a:ea typeface="+mn-ea"/>
                <a:cs typeface="+mn-cs"/>
              </a:rPr>
              <a:t>, NSW, Australia. t.luckett@usyd.edu.au</a:t>
            </a:r>
          </a:p>
          <a:p>
            <a:pPr fontAlgn="base"/>
            <a:r>
              <a:rPr lang="en-US" sz="1200" b="1" i="0" kern="1200" dirty="0" smtClean="0">
                <a:solidFill>
                  <a:schemeClr val="tx1"/>
                </a:solidFill>
                <a:latin typeface="+mn-lt"/>
                <a:ea typeface="+mn-ea"/>
                <a:cs typeface="+mn-cs"/>
              </a:rPr>
              <a:t>Abstract</a:t>
            </a:r>
          </a:p>
          <a:p>
            <a:pPr fontAlgn="base"/>
            <a:r>
              <a:rPr lang="en-US" sz="1200" b="0" i="0" kern="1200" dirty="0" smtClean="0">
                <a:solidFill>
                  <a:schemeClr val="tx1"/>
                </a:solidFill>
                <a:latin typeface="+mn-lt"/>
                <a:ea typeface="+mn-ea"/>
                <a:cs typeface="+mn-cs"/>
              </a:rPr>
              <a:t>Play is, by definition, internally motivated, flexible, spontaneous and voluntary. Yet some researchers claim to have taught children with autism to play using </a:t>
            </a:r>
            <a:r>
              <a:rPr lang="en-US" sz="1200" b="0" i="0" kern="1200" dirty="0" err="1" smtClean="0">
                <a:solidFill>
                  <a:schemeClr val="tx1"/>
                </a:solidFill>
                <a:latin typeface="+mn-lt"/>
                <a:ea typeface="+mn-ea"/>
                <a:cs typeface="+mn-cs"/>
              </a:rPr>
              <a:t>behavioural</a:t>
            </a:r>
            <a:r>
              <a:rPr lang="en-US" sz="1200" b="0" i="0" kern="1200" dirty="0" smtClean="0">
                <a:solidFill>
                  <a:schemeClr val="tx1"/>
                </a:solidFill>
                <a:latin typeface="+mn-lt"/>
                <a:ea typeface="+mn-ea"/>
                <a:cs typeface="+mn-cs"/>
              </a:rPr>
              <a:t> interventions that are heavily structured, repetitive and make use of external reinforcements. In the current systematic review, we examine the extent to which these claims are supported by the evidence presented by the researchers themselves. We conclude that the most effective </a:t>
            </a:r>
            <a:r>
              <a:rPr lang="en-US" sz="1200" b="0" i="0" kern="1200" dirty="0" err="1" smtClean="0">
                <a:solidFill>
                  <a:schemeClr val="tx1"/>
                </a:solidFill>
                <a:latin typeface="+mn-lt"/>
                <a:ea typeface="+mn-ea"/>
                <a:cs typeface="+mn-cs"/>
              </a:rPr>
              <a:t>behavioural</a:t>
            </a:r>
            <a:r>
              <a:rPr lang="en-US" sz="1200" b="0" i="0" kern="1200" dirty="0" smtClean="0">
                <a:solidFill>
                  <a:schemeClr val="tx1"/>
                </a:solidFill>
                <a:latin typeface="+mn-lt"/>
                <a:ea typeface="+mn-ea"/>
                <a:cs typeface="+mn-cs"/>
              </a:rPr>
              <a:t> interventions have been those which have built on children's existing abilities or have relied on the motivating nature of activities themselves rather than on external rewards. We discuss the problems inherent in distinguishing between </a:t>
            </a:r>
            <a:r>
              <a:rPr lang="en-US" sz="1200" b="0" i="0" kern="1200" dirty="0" err="1" smtClean="0">
                <a:solidFill>
                  <a:schemeClr val="tx1"/>
                </a:solidFill>
                <a:latin typeface="+mn-lt"/>
                <a:ea typeface="+mn-ea"/>
                <a:cs typeface="+mn-cs"/>
              </a:rPr>
              <a:t>behavioural</a:t>
            </a:r>
            <a:r>
              <a:rPr lang="en-US" sz="1200" b="0" i="0" kern="1200" dirty="0" smtClean="0">
                <a:solidFill>
                  <a:schemeClr val="tx1"/>
                </a:solidFill>
                <a:latin typeface="+mn-lt"/>
                <a:ea typeface="+mn-ea"/>
                <a:cs typeface="+mn-cs"/>
              </a:rPr>
              <a:t> and cognitive change in children's play and highlight generalization as a poorly understood but focal process. Finally, we discuss the value of teaching children with autism play </a:t>
            </a:r>
            <a:r>
              <a:rPr lang="en-US" sz="1200" b="0" i="0" kern="1200" dirty="0" err="1" smtClean="0">
                <a:solidFill>
                  <a:schemeClr val="tx1"/>
                </a:solidFill>
                <a:latin typeface="+mn-lt"/>
                <a:ea typeface="+mn-ea"/>
                <a:cs typeface="+mn-cs"/>
              </a:rPr>
              <a:t>behaviours</a:t>
            </a:r>
            <a:r>
              <a:rPr lang="en-US" sz="1200" b="0" i="0" kern="1200" dirty="0" smtClean="0">
                <a:solidFill>
                  <a:schemeClr val="tx1"/>
                </a:solidFill>
                <a:latin typeface="+mn-lt"/>
                <a:ea typeface="+mn-ea"/>
                <a:cs typeface="+mn-cs"/>
              </a:rPr>
              <a:t> when these are not characterized by the defining qualities of play as a disposition.</a:t>
            </a:r>
          </a:p>
          <a:p>
            <a:endParaRPr lang="en-US" baseline="0" dirty="0" smtClean="0"/>
          </a:p>
        </p:txBody>
      </p:sp>
      <p:sp>
        <p:nvSpPr>
          <p:cNvPr id="4" name="Slide Number Placeholder 3"/>
          <p:cNvSpPr>
            <a:spLocks noGrp="1"/>
          </p:cNvSpPr>
          <p:nvPr>
            <p:ph type="sldNum" sz="quarter" idx="10"/>
          </p:nvPr>
        </p:nvSpPr>
        <p:spPr/>
        <p:txBody>
          <a:bodyPr/>
          <a:lstStyle/>
          <a:p>
            <a:fld id="{8CEDBC02-2569-4905-80E8-1865B854F4CB}"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b="1" dirty="0" smtClean="0"/>
              <a:t>Anna </a:t>
            </a:r>
          </a:p>
          <a:p>
            <a:pPr>
              <a:buFont typeface="Arial" pitchFamily="34" charset="0"/>
              <a:buNone/>
            </a:pPr>
            <a:r>
              <a:rPr lang="en-US" b="1" dirty="0" smtClean="0"/>
              <a:t>Based on the research and interviews, we honed in on a target learner which is…..and the learning goal….</a:t>
            </a:r>
          </a:p>
          <a:p>
            <a:pPr>
              <a:buFont typeface="Arial" pitchFamily="34" charset="0"/>
              <a:buNone/>
            </a:pPr>
            <a:endParaRPr lang="en-US" dirty="0" smtClean="0"/>
          </a:p>
          <a:p>
            <a:pPr>
              <a:buFont typeface="Arial" pitchFamily="34" charset="0"/>
              <a:buNone/>
            </a:pPr>
            <a:r>
              <a:rPr lang="en-US" strike="sngStrike" dirty="0" smtClean="0"/>
              <a:t>Mild to moderate implies</a:t>
            </a:r>
            <a:r>
              <a:rPr lang="en-US" strike="sngStrike" baseline="0" dirty="0" smtClean="0"/>
              <a:t> that the children who use our system must be able to function at a minimum level. They may have severe language delays or lack refined motor skills but will need to have </a:t>
            </a:r>
          </a:p>
          <a:p>
            <a:pPr>
              <a:buFont typeface="Arial" pitchFamily="34" charset="0"/>
              <a:buNone/>
            </a:pPr>
            <a:endParaRPr lang="en-US" strike="sngStrike" baseline="0" dirty="0" smtClean="0"/>
          </a:p>
          <a:p>
            <a:pPr>
              <a:buFont typeface="Arial" pitchFamily="34" charset="0"/>
              <a:buNone/>
            </a:pPr>
            <a:r>
              <a:rPr lang="en-US" strike="sngStrike" baseline="0" dirty="0" smtClean="0"/>
              <a:t>At least have </a:t>
            </a:r>
            <a:r>
              <a:rPr lang="en-US" baseline="0" dirty="0" smtClean="0"/>
              <a:t>manageable control over his/her body. </a:t>
            </a:r>
            <a:r>
              <a:rPr lang="en-US" strike="sngStrike" baseline="0" dirty="0" smtClean="0"/>
              <a:t>Common manifestations in children with autism include periods of time when they’re in their own little world as well as emphasis on fixed behaviors and routines, which sometimes translates to ritualistic behaviors</a:t>
            </a:r>
          </a:p>
          <a:p>
            <a:pPr>
              <a:buFont typeface="Arial" pitchFamily="34" charset="0"/>
              <a:buChar char="•"/>
            </a:pPr>
            <a:endParaRPr lang="en-US" baseline="0" dirty="0" smtClean="0"/>
          </a:p>
          <a:p>
            <a:pPr>
              <a:buFont typeface="Arial" pitchFamily="34" charset="0"/>
              <a:buChar char="•"/>
            </a:pPr>
            <a:r>
              <a:rPr lang="en-US" strike="sngStrike" baseline="0" dirty="0" smtClean="0"/>
              <a:t>Originally we wanted to design something for interaction between multiple kids, perhaps more than 1 on the spectrum, but from interviews we decided to focus more on therapists and the work/activities they do with children on the spectrum. A couple also mentioned how difficult and complex it would be to have activities involving multiple children on the spectrum (e.g. most integrated play groups only have 1 child on the spectrum interacting with typically developing peers) </a:t>
            </a:r>
            <a:endParaRPr lang="en-US" strike="sngStrike" dirty="0" smtClean="0"/>
          </a:p>
          <a:p>
            <a:endParaRPr lang="en-US" dirty="0" smtClean="0"/>
          </a:p>
        </p:txBody>
      </p:sp>
      <p:sp>
        <p:nvSpPr>
          <p:cNvPr id="4" name="Slide Number Placeholder 3"/>
          <p:cNvSpPr>
            <a:spLocks noGrp="1"/>
          </p:cNvSpPr>
          <p:nvPr>
            <p:ph type="sldNum" sz="quarter" idx="10"/>
          </p:nvPr>
        </p:nvSpPr>
        <p:spPr/>
        <p:txBody>
          <a:bodyPr/>
          <a:lstStyle/>
          <a:p>
            <a:fld id="{4583D8AB-A908-495F-975B-D75B7D80F14A}"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Hain</a:t>
            </a:r>
            <a:r>
              <a:rPr lang="en-US" b="1" dirty="0" smtClean="0"/>
              <a:t>-Lee</a:t>
            </a:r>
          </a:p>
          <a:p>
            <a:endParaRPr lang="en-US" b="1" dirty="0" smtClean="0"/>
          </a:p>
          <a:p>
            <a:r>
              <a:rPr lang="en-US" b="1" dirty="0" smtClean="0"/>
              <a:t>[0:30]</a:t>
            </a:r>
          </a:p>
          <a:p>
            <a:endParaRPr lang="en-US" b="1" dirty="0" smtClean="0"/>
          </a:p>
          <a:p>
            <a:r>
              <a:rPr lang="en-US" dirty="0" smtClean="0"/>
              <a:t>It’s best to look at our project not as one product, but as exploring two potential solutions on two different platforms within</a:t>
            </a:r>
            <a:r>
              <a:rPr lang="en-US" baseline="0" dirty="0" smtClean="0"/>
              <a:t> the same learning space. For each sub-project, we’ll cover a one-line description, the process of developing the idea, and what the current solution looks like.</a:t>
            </a:r>
          </a:p>
          <a:p>
            <a:endParaRPr lang="en-US" baseline="0" dirty="0" smtClean="0"/>
          </a:p>
          <a:p>
            <a:r>
              <a:rPr lang="en-US" baseline="0" dirty="0" smtClean="0"/>
              <a:t>After going through both of them, we’ll wrap up with learner study summaries and feedback.</a:t>
            </a:r>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8</a:t>
            </a:fld>
            <a:endParaRPr lang="en-US"/>
          </a:p>
        </p:txBody>
      </p:sp>
    </p:spTree>
    <p:extLst>
      <p:ext uri="{BB962C8B-B14F-4D97-AF65-F5344CB8AC3E}">
        <p14:creationId xmlns:p14="http://schemas.microsoft.com/office/powerpoint/2010/main" val="411772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PRACTICE THE AIM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aim is make </a:t>
            </a:r>
            <a:r>
              <a:rPr lang="en-US" dirty="0" err="1" smtClean="0"/>
              <a:t>Me.Mu</a:t>
            </a:r>
            <a:r>
              <a:rPr lang="en-US" dirty="0" smtClean="0"/>
              <a:t> a toolkit for therapists and educators so that different activities can appeal to children of different particular needs. </a:t>
            </a:r>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PRACTICE</a:t>
            </a:r>
            <a:r>
              <a:rPr lang="en-US" b="1" baseline="0" dirty="0" smtClean="0"/>
              <a:t> </a:t>
            </a:r>
            <a:r>
              <a:rPr lang="en-US" b="1" baseline="0" dirty="0" err="1" smtClean="0"/>
              <a:t>PRACTICE</a:t>
            </a:r>
            <a:r>
              <a:rPr lang="en-US" b="1" baseline="0" dirty="0" smtClean="0"/>
              <a:t> </a:t>
            </a:r>
            <a:r>
              <a:rPr lang="en-US" b="1" baseline="0" dirty="0" err="1" smtClean="0"/>
              <a:t>PRACTICE</a:t>
            </a:r>
            <a:endParaRPr lang="en-US" b="1" dirty="0" smtClean="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Anna</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That</a:t>
            </a:r>
            <a:r>
              <a:rPr lang="en-US" baseline="0" dirty="0" smtClean="0"/>
              <a:t> is what the current </a:t>
            </a:r>
            <a:r>
              <a:rPr lang="en-US" baseline="0" dirty="0" err="1" smtClean="0"/>
              <a:t>MeMu</a:t>
            </a:r>
            <a:r>
              <a:rPr lang="en-US" baseline="0" dirty="0" smtClean="0"/>
              <a:t> is but how it started out is completely different </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We initially brainstormed lots of ideas but the first one we fleshed out was for the </a:t>
            </a:r>
            <a:r>
              <a:rPr lang="en-US" dirty="0" err="1" smtClean="0"/>
              <a:t>Kinect</a:t>
            </a:r>
            <a:r>
              <a:rPr lang="en-US" dirty="0" smtClean="0"/>
              <a:t>. Two players would participate by watching a cartoon scenario with two bears.</a:t>
            </a:r>
            <a:r>
              <a:rPr lang="en-US" baseline="0" dirty="0" smtClean="0"/>
              <a:t> At key events, the game would prompt one of the players to show how one of the bears feels at that moment. The player would respond by making the facial expression corresponding to the emotion. A key part of this idea was using the </a:t>
            </a:r>
            <a:r>
              <a:rPr lang="en-US" baseline="0" dirty="0" err="1" smtClean="0"/>
              <a:t>Kinect</a:t>
            </a:r>
            <a:r>
              <a:rPr lang="en-US" baseline="0" dirty="0" smtClean="0"/>
              <a:t> to perform facial emotion recognition. </a:t>
            </a:r>
            <a:r>
              <a:rPr lang="en-US" strike="sngStrike" baseline="0" dirty="0" smtClean="0"/>
              <a:t>In addition to this, players could practice turn-taking and social interaction with the other peer.</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t>
            </a:r>
            <a:endParaRPr kumimoji="0" lang="en-US" sz="1200" b="0" i="0" u="none" strike="noStrike" cap="none" normalizeH="0" baseline="0" dirty="0" smtClean="0">
              <a:ln>
                <a:noFill/>
              </a:ln>
              <a:solidFill>
                <a:srgbClr val="1155CC"/>
              </a:solidFill>
              <a:effectLst/>
              <a:latin typeface="Arial" pitchFamily="34" charset="0"/>
              <a:cs typeface="Arial"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cap="none" normalizeH="0" baseline="0" dirty="0" smtClean="0">
                <a:ln>
                  <a:noFill/>
                </a:ln>
                <a:solidFill>
                  <a:srgbClr val="1155CC"/>
                </a:solidFill>
                <a:effectLst/>
                <a:latin typeface="Arial" pitchFamily="34" charset="0"/>
                <a:cs typeface="Arial" pitchFamily="34" charset="0"/>
                <a:hlinkClick r:id="rId3"/>
              </a:rPr>
              <a:t>http://www.youtube.com/watch?v=QC4-Bfd2wZk</a:t>
            </a:r>
            <a:r>
              <a:rPr kumimoji="0" lang="en-US" sz="1200" b="0" i="0" u="none" strike="noStrike" cap="none" normalizeH="0" baseline="0" dirty="0" smtClean="0">
                <a:ln>
                  <a:noFill/>
                </a:ln>
                <a:solidFill>
                  <a:schemeClr val="tx1"/>
                </a:solidFill>
                <a:effectLst/>
                <a:latin typeface="Arial" pitchFamily="34" charset="0"/>
                <a:cs typeface="Arial" pitchFamily="34" charset="0"/>
              </a:rPr>
              <a:t> </a:t>
            </a:r>
          </a:p>
          <a:p>
            <a:pPr>
              <a:buFont typeface="Arial" pitchFamily="34" charset="0"/>
              <a:buNone/>
            </a:pPr>
            <a:endParaRPr lang="en-US" dirty="0" smtClean="0"/>
          </a:p>
          <a:p>
            <a:pPr>
              <a:buFont typeface="Arial" pitchFamily="34" charset="0"/>
              <a:buNone/>
            </a:pPr>
            <a:r>
              <a:rPr lang="en-US" dirty="0" smtClean="0"/>
              <a:t>Explain that facial recognition/tracking/emotion</a:t>
            </a:r>
            <a:r>
              <a:rPr lang="en-US" baseline="0" dirty="0" smtClean="0"/>
              <a:t> detection was a key component!!</a:t>
            </a:r>
            <a:endParaRPr lang="en-US" dirty="0" smtClean="0"/>
          </a:p>
          <a:p>
            <a:pPr>
              <a:buFont typeface="Arial" pitchFamily="34" charset="0"/>
              <a:buNone/>
            </a:pPr>
            <a:endParaRPr lang="en-US" dirty="0" smtClean="0"/>
          </a:p>
          <a:p>
            <a:pPr>
              <a:buFont typeface="Arial" pitchFamily="34" charset="0"/>
              <a:buNone/>
            </a:pPr>
            <a:r>
              <a:rPr lang="en-US" dirty="0" smtClean="0"/>
              <a:t>** </a:t>
            </a:r>
            <a:r>
              <a:rPr lang="en-US" dirty="0" err="1" smtClean="0"/>
              <a:t>Toca</a:t>
            </a:r>
            <a:r>
              <a:rPr lang="en-US" dirty="0" smtClean="0"/>
              <a:t> </a:t>
            </a:r>
            <a:r>
              <a:rPr lang="en-US" dirty="0" err="1" smtClean="0"/>
              <a:t>boca</a:t>
            </a:r>
            <a:r>
              <a:rPr lang="en-US" dirty="0" smtClean="0"/>
              <a:t> example**</a:t>
            </a:r>
          </a:p>
          <a:p>
            <a:pPr>
              <a:buFont typeface="Arial" pitchFamily="34" charset="0"/>
              <a:buNone/>
            </a:pPr>
            <a:endParaRPr lang="en-US" dirty="0" smtClean="0"/>
          </a:p>
          <a:p>
            <a:pPr>
              <a:buFont typeface="Arial" pitchFamily="34" charset="0"/>
              <a:buNone/>
            </a:pPr>
            <a:r>
              <a:rPr lang="en-US" dirty="0" smtClean="0"/>
              <a:t>WALKTHROUGH</a:t>
            </a:r>
            <a:r>
              <a:rPr lang="en-US" baseline="0" dirty="0" smtClean="0"/>
              <a:t> RESULTS </a:t>
            </a:r>
            <a:endParaRPr lang="en-US" dirty="0" smtClean="0"/>
          </a:p>
          <a:p>
            <a:pPr>
              <a:buFont typeface="Arial" pitchFamily="34" charset="0"/>
              <a:buChar char="•"/>
            </a:pPr>
            <a:r>
              <a:rPr lang="en-US" dirty="0" smtClean="0"/>
              <a:t>Emphasis on realism</a:t>
            </a:r>
            <a:r>
              <a:rPr lang="en-US" baseline="0" dirty="0" smtClean="0"/>
              <a:t> – needs to be extremely salient to user so real faces instead of bears</a:t>
            </a:r>
            <a:endParaRPr lang="en-US" dirty="0" smtClean="0"/>
          </a:p>
          <a:p>
            <a:pPr>
              <a:buFont typeface="Arial" pitchFamily="34" charset="0"/>
              <a:buChar char="•"/>
            </a:pPr>
            <a:r>
              <a:rPr lang="en-US" dirty="0" smtClean="0"/>
              <a:t>Focus on empathy – emotion in context</a:t>
            </a:r>
            <a:r>
              <a:rPr lang="en-US" baseline="0" dirty="0" smtClean="0"/>
              <a:t> – Can’t be just straightforward mimicking; need to relate to situations they understand and put the emotions into context so they understand how to transfer it / </a:t>
            </a:r>
            <a:r>
              <a:rPr lang="en-US" dirty="0" smtClean="0"/>
              <a:t>See</a:t>
            </a:r>
            <a:r>
              <a:rPr lang="en-US" baseline="0" dirty="0" smtClean="0"/>
              <a:t> their face mimic the model face rather than just see the model face so they can monitor how well they match / Need to involve them more </a:t>
            </a:r>
            <a:endParaRPr lang="en-US" dirty="0" smtClean="0"/>
          </a:p>
          <a:p>
            <a:pPr>
              <a:buFont typeface="Arial" pitchFamily="34" charset="0"/>
              <a:buChar char="•"/>
            </a:pPr>
            <a:r>
              <a:rPr lang="en-US" dirty="0" smtClean="0"/>
              <a:t>Minimum level of cognitive functioning </a:t>
            </a:r>
          </a:p>
          <a:p>
            <a:pPr>
              <a:buFont typeface="Arial" pitchFamily="34" charset="0"/>
              <a:buChar char="•"/>
            </a:pPr>
            <a:r>
              <a:rPr lang="en-US" dirty="0" smtClean="0"/>
              <a:t>Animations as a reward –</a:t>
            </a:r>
            <a:r>
              <a:rPr lang="en-US" baseline="0" dirty="0" smtClean="0"/>
              <a:t> Kids love animations so having it just as the reward is fun for them – or at least letting them take a picture of themselves</a:t>
            </a:r>
            <a:endParaRPr lang="en-US" dirty="0" smtClean="0"/>
          </a:p>
          <a:p>
            <a:pPr>
              <a:buFont typeface="Arial" pitchFamily="34" charset="0"/>
              <a:buChar char="•"/>
            </a:pPr>
            <a:r>
              <a:rPr lang="en-US" dirty="0" smtClean="0"/>
              <a:t>Variety of stories – Kids will</a:t>
            </a:r>
            <a:r>
              <a:rPr lang="en-US" baseline="0" dirty="0" smtClean="0"/>
              <a:t> get bored just from one story ; maybe have videos that the kids like themselves so Shaun the Sheep</a:t>
            </a:r>
            <a:endParaRPr lang="en-US" dirty="0" smtClean="0"/>
          </a:p>
          <a:p>
            <a:endParaRPr lang="en-US" dirty="0"/>
          </a:p>
        </p:txBody>
      </p:sp>
      <p:sp>
        <p:nvSpPr>
          <p:cNvPr id="4" name="Slide Number Placeholder 3"/>
          <p:cNvSpPr>
            <a:spLocks noGrp="1"/>
          </p:cNvSpPr>
          <p:nvPr>
            <p:ph type="sldNum" sz="quarter" idx="10"/>
          </p:nvPr>
        </p:nvSpPr>
        <p:spPr/>
        <p:txBody>
          <a:bodyPr/>
          <a:lstStyle/>
          <a:p>
            <a:fld id="{8CEDBC02-2569-4905-80E8-1865B854F4CB}"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lgn="l">
              <a:defRPr>
                <a:solidFill>
                  <a:srgbClr val="92D050"/>
                </a:solidFill>
                <a:latin typeface="Arial Rounded MT Bol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7800"/>
            <a:ext cx="8229600" cy="4525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BA704-9673-4F7F-B310-62C8675EC3C1}" type="slidenum">
              <a:rPr lang="en-US" smtClean="0"/>
              <a:pPr/>
              <a:t>‹#›</a:t>
            </a:fld>
            <a:endParaRPr lang="en-US"/>
          </a:p>
        </p:txBody>
      </p:sp>
      <p:sp>
        <p:nvSpPr>
          <p:cNvPr id="11" name="Rectangle 10"/>
          <p:cNvSpPr/>
          <p:nvPr/>
        </p:nvSpPr>
        <p:spPr>
          <a:xfrm>
            <a:off x="0" y="5943600"/>
            <a:ext cx="9144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tanford.png"/>
          <p:cNvPicPr>
            <a:picLocks noChangeAspect="1"/>
          </p:cNvPicPr>
          <p:nvPr userDrawn="1"/>
        </p:nvPicPr>
        <p:blipFill>
          <a:blip r:embed="rId2" cstate="print"/>
          <a:stretch>
            <a:fillRect/>
          </a:stretch>
        </p:blipFill>
        <p:spPr>
          <a:xfrm>
            <a:off x="8077200" y="6019800"/>
            <a:ext cx="837362" cy="76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F997BCE-8978-4B48-9EDD-153F3B7C8697}" type="datetimeFigureOut">
              <a:rPr lang="en-US" smtClean="0"/>
              <a:pPr/>
              <a:t>8/14/12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BA704-9673-4F7F-B310-62C8675EC3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2D050">
            <a:alpha val="36000"/>
          </a:srgbClr>
        </a:solidFill>
        <a:effectLst/>
      </p:bgPr>
    </p:bg>
    <p:spTree>
      <p:nvGrpSpPr>
        <p:cNvPr id="1" name=""/>
        <p:cNvGrpSpPr/>
        <p:nvPr/>
      </p:nvGrpSpPr>
      <p:grpSpPr>
        <a:xfrm>
          <a:off x="0" y="0"/>
          <a:ext cx="0" cy="0"/>
          <a:chOff x="0" y="0"/>
          <a:chExt cx="0" cy="0"/>
        </a:xfrm>
      </p:grpSpPr>
      <p:sp>
        <p:nvSpPr>
          <p:cNvPr id="13" name="Rectangle 12"/>
          <p:cNvSpPr/>
          <p:nvPr userDrawn="1"/>
        </p:nvSpPr>
        <p:spPr>
          <a:xfrm>
            <a:off x="0" y="5943600"/>
            <a:ext cx="91440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BA704-9673-4F7F-B310-62C8675EC3C1}" type="slidenum">
              <a:rPr lang="en-US" smtClean="0"/>
              <a:pPr/>
              <a:t>‹#›</a:t>
            </a:fld>
            <a:endParaRPr lang="en-US"/>
          </a:p>
        </p:txBody>
      </p:sp>
      <p:pic>
        <p:nvPicPr>
          <p:cNvPr id="7" name="Picture 6" descr="stanford.png"/>
          <p:cNvPicPr>
            <a:picLocks noChangeAspect="1"/>
          </p:cNvPicPr>
          <p:nvPr userDrawn="1"/>
        </p:nvPicPr>
        <p:blipFill>
          <a:blip r:embed="rId13" cstate="print"/>
          <a:stretch>
            <a:fillRect/>
          </a:stretch>
        </p:blipFill>
        <p:spPr>
          <a:xfrm>
            <a:off x="8077200" y="6019800"/>
            <a:ext cx="837362" cy="762000"/>
          </a:xfrm>
          <a:prstGeom prst="rect">
            <a:avLst/>
          </a:prstGeom>
        </p:spPr>
      </p:pic>
      <p:sp>
        <p:nvSpPr>
          <p:cNvPr id="9" name="Rectangle 8"/>
          <p:cNvSpPr/>
          <p:nvPr userDrawn="1"/>
        </p:nvSpPr>
        <p:spPr>
          <a:xfrm>
            <a:off x="0" y="5791200"/>
            <a:ext cx="9144000" cy="152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78B832"/>
          </a:solidFill>
          <a:latin typeface="Arial Rounded MT Bol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67200" y="5257800"/>
            <a:ext cx="5410200" cy="762000"/>
          </a:xfrm>
        </p:spPr>
        <p:txBody>
          <a:bodyPr>
            <a:normAutofit/>
          </a:bodyPr>
          <a:lstStyle/>
          <a:p>
            <a:r>
              <a:rPr lang="en-US" sz="2500" dirty="0" smtClean="0">
                <a:latin typeface="Arial Rounded MT Bold" charset="0"/>
              </a:rPr>
              <a:t>Anna Ly &amp; </a:t>
            </a:r>
            <a:r>
              <a:rPr lang="en-US" sz="2500" dirty="0" err="1" smtClean="0">
                <a:latin typeface="Arial Rounded MT Bold" charset="0"/>
              </a:rPr>
              <a:t>Hain</a:t>
            </a:r>
            <a:r>
              <a:rPr lang="en-US" sz="2500" dirty="0" smtClean="0">
                <a:latin typeface="Arial Rounded MT Bold" charset="0"/>
              </a:rPr>
              <a:t>-Lee </a:t>
            </a:r>
            <a:r>
              <a:rPr lang="en-US" sz="2500" dirty="0" err="1" smtClean="0">
                <a:latin typeface="Arial Rounded MT Bold" charset="0"/>
              </a:rPr>
              <a:t>Hsueh</a:t>
            </a:r>
            <a:endParaRPr lang="en-US" sz="2500" dirty="0">
              <a:latin typeface="Arial Rounded MT Bold" charset="0"/>
            </a:endParaRPr>
          </a:p>
        </p:txBody>
      </p:sp>
      <p:pic>
        <p:nvPicPr>
          <p:cNvPr id="4" name="Picture 3" descr="memu_1big.png"/>
          <p:cNvPicPr>
            <a:picLocks noChangeAspect="1"/>
          </p:cNvPicPr>
          <p:nvPr/>
        </p:nvPicPr>
        <p:blipFill>
          <a:blip r:embed="rId2" cstate="print"/>
          <a:stretch>
            <a:fillRect/>
          </a:stretch>
        </p:blipFill>
        <p:spPr>
          <a:xfrm>
            <a:off x="304800" y="457200"/>
            <a:ext cx="5705626" cy="1564446"/>
          </a:xfrm>
          <a:prstGeom prst="rect">
            <a:avLst/>
          </a:prstGeom>
        </p:spPr>
      </p:pic>
      <p:pic>
        <p:nvPicPr>
          <p:cNvPr id="5" name="Picture 4" descr="bann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3124200"/>
            <a:ext cx="5481875" cy="1600200"/>
          </a:xfrm>
          <a:prstGeom prst="rect">
            <a:avLst/>
          </a:prstGeom>
        </p:spPr>
      </p:pic>
      <p:sp>
        <p:nvSpPr>
          <p:cNvPr id="6" name="Cross 5"/>
          <p:cNvSpPr/>
          <p:nvPr/>
        </p:nvSpPr>
        <p:spPr>
          <a:xfrm>
            <a:off x="4267200" y="2133600"/>
            <a:ext cx="685800" cy="685800"/>
          </a:xfrm>
          <a:prstGeom prst="plus">
            <a:avLst>
              <a:gd name="adj" fmla="val 36696"/>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Video Prototype</a:t>
            </a:r>
            <a:endParaRPr lang="en-US" dirty="0"/>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4"/>
          <p:cNvPicPr>
            <a:picLocks noChangeAspect="1" noChangeArrowheads="1"/>
          </p:cNvPicPr>
          <p:nvPr/>
        </p:nvPicPr>
        <p:blipFill rotWithShape="1">
          <a:blip r:embed="rId3" cstate="print"/>
          <a:srcRect t="14307"/>
          <a:stretch/>
        </p:blipFill>
        <p:spPr bwMode="auto">
          <a:xfrm>
            <a:off x="990600" y="1143000"/>
            <a:ext cx="7086600" cy="4269299"/>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l="6447" r="8133"/>
          <a:stretch>
            <a:fillRect/>
          </a:stretch>
        </p:blipFill>
        <p:spPr bwMode="auto">
          <a:xfrm>
            <a:off x="685800" y="2819400"/>
            <a:ext cx="3568996" cy="28956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l="8511" r="12057"/>
          <a:stretch>
            <a:fillRect/>
          </a:stretch>
        </p:blipFill>
        <p:spPr bwMode="auto">
          <a:xfrm>
            <a:off x="5029200" y="2819400"/>
            <a:ext cx="3860800" cy="2895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2" presetClass="entr" presetSubtype="4"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500" fill="hold"/>
                                        <p:tgtEl>
                                          <p:spTgt spid="1027"/>
                                        </p:tgtEl>
                                        <p:attrNameLst>
                                          <p:attrName>ppt_x</p:attrName>
                                        </p:attrNameLst>
                                      </p:cBhvr>
                                      <p:tavLst>
                                        <p:tav tm="0">
                                          <p:val>
                                            <p:strVal val="#ppt_x"/>
                                          </p:val>
                                        </p:tav>
                                        <p:tav tm="100000">
                                          <p:val>
                                            <p:strVal val="#ppt_x"/>
                                          </p:val>
                                        </p:tav>
                                      </p:tavLst>
                                    </p:anim>
                                    <p:anim calcmode="lin" valueType="num">
                                      <p:cBhvr additive="base">
                                        <p:cTn id="11" dur="500" fill="hold"/>
                                        <p:tgtEl>
                                          <p:spTgt spid="102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additive="base">
                                        <p:cTn id="14" dur="500" fill="hold"/>
                                        <p:tgtEl>
                                          <p:spTgt spid="1028"/>
                                        </p:tgtEl>
                                        <p:attrNameLst>
                                          <p:attrName>ppt_x</p:attrName>
                                        </p:attrNameLst>
                                      </p:cBhvr>
                                      <p:tavLst>
                                        <p:tav tm="0">
                                          <p:val>
                                            <p:strVal val="#ppt_x"/>
                                          </p:val>
                                        </p:tav>
                                        <p:tav tm="100000">
                                          <p:val>
                                            <p:strVal val="#ppt_x"/>
                                          </p:val>
                                        </p:tav>
                                      </p:tavLst>
                                    </p:anim>
                                    <p:anim calcmode="lin" valueType="num">
                                      <p:cBhvr additive="base">
                                        <p:cTn id="1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Initial Video Prototype</a:t>
            </a:r>
            <a:endParaRPr lang="en-US" dirty="0"/>
          </a:p>
        </p:txBody>
      </p:sp>
      <p:sp>
        <p:nvSpPr>
          <p:cNvPr id="5" name="Content Placeholder 11"/>
          <p:cNvSpPr txBox="1">
            <a:spLocks/>
          </p:cNvSpPr>
          <p:nvPr/>
        </p:nvSpPr>
        <p:spPr>
          <a:xfrm>
            <a:off x="457200" y="1524000"/>
            <a:ext cx="8229600" cy="4144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tx1">
                    <a:lumMod val="65000"/>
                    <a:lumOff val="35000"/>
                  </a:schemeClr>
                </a:solidFill>
                <a:latin typeface="Arial Rounded MT Bold"/>
                <a:cs typeface="Arial Rounded MT Bold"/>
              </a:rPr>
              <a:t>Feedback</a:t>
            </a:r>
          </a:p>
          <a:p>
            <a:r>
              <a:rPr lang="en-US" dirty="0" smtClean="0">
                <a:solidFill>
                  <a:schemeClr val="tx1">
                    <a:lumMod val="65000"/>
                    <a:lumOff val="35000"/>
                  </a:schemeClr>
                </a:solidFill>
              </a:rPr>
              <a:t>Needs to be more realistic</a:t>
            </a:r>
          </a:p>
          <a:p>
            <a:r>
              <a:rPr lang="en-US" dirty="0" smtClean="0">
                <a:solidFill>
                  <a:schemeClr val="tx1">
                    <a:lumMod val="65000"/>
                    <a:lumOff val="35000"/>
                  </a:schemeClr>
                </a:solidFill>
              </a:rPr>
              <a:t>Focus on emotions in context</a:t>
            </a:r>
          </a:p>
        </p:txBody>
      </p:sp>
    </p:spTree>
    <p:extLst>
      <p:ext uri="{BB962C8B-B14F-4D97-AF65-F5344CB8AC3E}">
        <p14:creationId xmlns:p14="http://schemas.microsoft.com/office/powerpoint/2010/main" val="28502603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a:t>
            </a:r>
            <a:r>
              <a:rPr lang="en-US" baseline="30000" dirty="0" smtClean="0"/>
              <a:t>nd</a:t>
            </a:r>
            <a:r>
              <a:rPr lang="en-US" dirty="0" smtClean="0"/>
              <a:t> Video Prototype</a:t>
            </a:r>
            <a:endParaRPr lang="en-US" dirty="0"/>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3" cstate="print"/>
          <a:srcRect r="-1708" b="12016"/>
          <a:stretch>
            <a:fillRect/>
          </a:stretch>
        </p:blipFill>
        <p:spPr bwMode="auto">
          <a:xfrm>
            <a:off x="381000" y="1143000"/>
            <a:ext cx="6223000" cy="3429000"/>
          </a:xfrm>
          <a:prstGeom prst="rect">
            <a:avLst/>
          </a:prstGeom>
          <a:noFill/>
          <a:ln w="9525">
            <a:noFill/>
            <a:miter lim="800000"/>
            <a:headEnd/>
            <a:tailEnd/>
          </a:ln>
        </p:spPr>
      </p:pic>
      <p:pic>
        <p:nvPicPr>
          <p:cNvPr id="5" name="Picture 4" descr="Screen Shot 2012-08-01 at 7.04.45 PM.png"/>
          <p:cNvPicPr>
            <a:picLocks noChangeAspect="1"/>
          </p:cNvPicPr>
          <p:nvPr/>
        </p:nvPicPr>
        <p:blipFill rotWithShape="1">
          <a:blip r:embed="rId4" cstate="print">
            <a:extLst>
              <a:ext uri="{28A0092B-C50C-407E-A947-70E740481C1C}">
                <a14:useLocalDpi xmlns:a14="http://schemas.microsoft.com/office/drawing/2010/main" val="0"/>
              </a:ext>
            </a:extLst>
          </a:blip>
          <a:srcRect l="3800" t="7404" r="17335" b="12689"/>
          <a:stretch/>
        </p:blipFill>
        <p:spPr>
          <a:xfrm>
            <a:off x="990600" y="1447800"/>
            <a:ext cx="6600514" cy="3795437"/>
          </a:xfrm>
          <a:prstGeom prst="rect">
            <a:avLst/>
          </a:prstGeom>
        </p:spPr>
      </p:pic>
      <p:pic>
        <p:nvPicPr>
          <p:cNvPr id="2051" name="Picture 3"/>
          <p:cNvPicPr>
            <a:picLocks noChangeAspect="1" noChangeArrowheads="1"/>
          </p:cNvPicPr>
          <p:nvPr/>
        </p:nvPicPr>
        <p:blipFill>
          <a:blip r:embed="rId5" cstate="print"/>
          <a:srcRect/>
          <a:stretch>
            <a:fillRect/>
          </a:stretch>
        </p:blipFill>
        <p:spPr bwMode="auto">
          <a:xfrm>
            <a:off x="1524000" y="1981200"/>
            <a:ext cx="6659253" cy="3733800"/>
          </a:xfrm>
          <a:prstGeom prst="rect">
            <a:avLst/>
          </a:prstGeom>
          <a:noFill/>
          <a:ln w="9525">
            <a:noFill/>
            <a:miter lim="800000"/>
            <a:headEnd/>
            <a:tailEnd/>
          </a:ln>
        </p:spPr>
      </p:pic>
      <p:pic>
        <p:nvPicPr>
          <p:cNvPr id="3" name="Picture 2" descr="Screen Shot 2012-08-01 at 7.07.20 PM.png"/>
          <p:cNvPicPr>
            <a:picLocks noChangeAspect="1"/>
          </p:cNvPicPr>
          <p:nvPr/>
        </p:nvPicPr>
        <p:blipFill rotWithShape="1">
          <a:blip r:embed="rId6" cstate="print">
            <a:extLst>
              <a:ext uri="{28A0092B-C50C-407E-A947-70E740481C1C}">
                <a14:useLocalDpi xmlns:a14="http://schemas.microsoft.com/office/drawing/2010/main" val="0"/>
              </a:ext>
            </a:extLst>
          </a:blip>
          <a:srcRect l="1737" t="5024" r="20042" b="18636"/>
          <a:stretch/>
        </p:blipFill>
        <p:spPr>
          <a:xfrm>
            <a:off x="2504020" y="2590800"/>
            <a:ext cx="6335180" cy="3698408"/>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2050"/>
                                        </p:tgtEl>
                                        <p:attrNameLst>
                                          <p:attrName>style.opacity</p:attrName>
                                        </p:attrNameLst>
                                      </p:cBhvr>
                                      <p:to>
                                        <p:strVal val="0.5"/>
                                      </p:to>
                                    </p:set>
                                    <p:animEffect filter="image" prLst="opacity: 0.5">
                                      <p:cBhvr rctx="IE">
                                        <p:cTn id="11" dur="indefinite"/>
                                        <p:tgtEl>
                                          <p:spTgt spid="2050"/>
                                        </p:tgtEl>
                                      </p:cBhvr>
                                    </p:animEffect>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2" presetClass="entr" presetSubtype="4"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anim calcmode="lin" valueType="num">
                                      <p:cBhvr additive="base">
                                        <p:cTn id="23" dur="500" fill="hold"/>
                                        <p:tgtEl>
                                          <p:spTgt spid="2051"/>
                                        </p:tgtEl>
                                        <p:attrNameLst>
                                          <p:attrName>ppt_x</p:attrName>
                                        </p:attrNameLst>
                                      </p:cBhvr>
                                      <p:tavLst>
                                        <p:tav tm="0">
                                          <p:val>
                                            <p:strVal val="#ppt_x"/>
                                          </p:val>
                                        </p:tav>
                                        <p:tav tm="100000">
                                          <p:val>
                                            <p:strVal val="#ppt_x"/>
                                          </p:val>
                                        </p:tav>
                                      </p:tavLst>
                                    </p:anim>
                                    <p:anim calcmode="lin" valueType="num">
                                      <p:cBhvr additive="base">
                                        <p:cTn id="2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2051"/>
                                        </p:tgtEl>
                                        <p:attrNameLst>
                                          <p:attrName>style.opacity</p:attrName>
                                        </p:attrNameLst>
                                      </p:cBhvr>
                                      <p:to>
                                        <p:strVal val="0.5"/>
                                      </p:to>
                                    </p:set>
                                    <p:animEffect filter="image" prLst="opacity: 0.5">
                                      <p:cBhvr rctx="IE">
                                        <p:cTn id="29" dur="indefinite"/>
                                        <p:tgtEl>
                                          <p:spTgt spid="2051"/>
                                        </p:tgtEl>
                                      </p:cBhvr>
                                    </p:animEffect>
                                  </p:childTnLst>
                                </p:cTn>
                              </p:par>
                              <p:par>
                                <p:cTn id="30" presetID="2" presetClass="entr" presetSubtype="4"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a:t>
            </a:r>
            <a:r>
              <a:rPr lang="en-US" baseline="30000" dirty="0" smtClean="0"/>
              <a:t>nd</a:t>
            </a:r>
            <a:r>
              <a:rPr lang="en-US" dirty="0" smtClean="0"/>
              <a:t> Video Prototype</a:t>
            </a:r>
            <a:endParaRPr lang="en-US" dirty="0"/>
          </a:p>
        </p:txBody>
      </p:sp>
      <p:sp>
        <p:nvSpPr>
          <p:cNvPr id="6" name="Content Placeholder 11"/>
          <p:cNvSpPr>
            <a:spLocks noGrp="1"/>
          </p:cNvSpPr>
          <p:nvPr>
            <p:ph idx="1"/>
          </p:nvPr>
        </p:nvSpPr>
        <p:spPr/>
        <p:txBody>
          <a:bodyPr>
            <a:normAutofit/>
          </a:bodyPr>
          <a:lstStyle/>
          <a:p>
            <a:pPr marL="0" indent="0">
              <a:buNone/>
            </a:pPr>
            <a:r>
              <a:rPr lang="en-US" dirty="0">
                <a:solidFill>
                  <a:schemeClr val="tx1">
                    <a:lumMod val="65000"/>
                    <a:lumOff val="35000"/>
                  </a:schemeClr>
                </a:solidFill>
                <a:latin typeface="Arial Rounded MT Bold"/>
                <a:cs typeface="Arial Rounded MT Bold"/>
              </a:rPr>
              <a:t>Feedback / </a:t>
            </a:r>
            <a:r>
              <a:rPr lang="en-US" dirty="0" smtClean="0">
                <a:solidFill>
                  <a:schemeClr val="tx1">
                    <a:lumMod val="65000"/>
                    <a:lumOff val="35000"/>
                  </a:schemeClr>
                </a:solidFill>
                <a:latin typeface="Arial Rounded MT Bold"/>
                <a:cs typeface="Arial Rounded MT Bold"/>
              </a:rPr>
              <a:t>Results</a:t>
            </a:r>
          </a:p>
          <a:p>
            <a:r>
              <a:rPr lang="en-US" dirty="0" smtClean="0">
                <a:solidFill>
                  <a:schemeClr val="tx1">
                    <a:lumMod val="65000"/>
                    <a:lumOff val="35000"/>
                  </a:schemeClr>
                </a:solidFill>
              </a:rPr>
              <a:t>Good idea, but is this really leveraging the affordances of </a:t>
            </a:r>
            <a:r>
              <a:rPr lang="en-US" dirty="0" err="1" smtClean="0">
                <a:solidFill>
                  <a:schemeClr val="tx1">
                    <a:lumMod val="65000"/>
                    <a:lumOff val="35000"/>
                  </a:schemeClr>
                </a:solidFill>
              </a:rPr>
              <a:t>Kinect</a:t>
            </a:r>
            <a:r>
              <a:rPr lang="en-US" dirty="0" smtClean="0">
                <a:solidFill>
                  <a:schemeClr val="tx1">
                    <a:lumMod val="65000"/>
                    <a:lumOff val="35000"/>
                  </a:schemeClr>
                </a:solidFill>
              </a:rPr>
              <a:t>?</a:t>
            </a:r>
          </a:p>
          <a:p>
            <a:pPr lvl="1"/>
            <a:endParaRPr lang="en-US" dirty="0" smtClean="0"/>
          </a:p>
        </p:txBody>
      </p:sp>
      <p:pic>
        <p:nvPicPr>
          <p:cNvPr id="7" name="Picture 6" descr="kinec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00000">
            <a:off x="709787" y="3980158"/>
            <a:ext cx="3838647" cy="1279549"/>
          </a:xfrm>
          <a:prstGeom prst="rect">
            <a:avLst/>
          </a:prstGeom>
        </p:spPr>
      </p:pic>
      <p:sp>
        <p:nvSpPr>
          <p:cNvPr id="8" name="TextBox 7"/>
          <p:cNvSpPr txBox="1"/>
          <p:nvPr/>
        </p:nvSpPr>
        <p:spPr>
          <a:xfrm>
            <a:off x="5334000" y="3810000"/>
            <a:ext cx="707596" cy="1446550"/>
          </a:xfrm>
          <a:prstGeom prst="rect">
            <a:avLst/>
          </a:prstGeom>
          <a:noFill/>
        </p:spPr>
        <p:txBody>
          <a:bodyPr wrap="none" rtlCol="0">
            <a:spAutoFit/>
          </a:bodyPr>
          <a:lstStyle/>
          <a:p>
            <a:r>
              <a:rPr lang="en-US" sz="8800" dirty="0" smtClean="0"/>
              <a:t>?</a:t>
            </a:r>
            <a:endParaRPr lang="en-US" sz="8800" dirty="0"/>
          </a:p>
        </p:txBody>
      </p:sp>
    </p:spTree>
    <p:extLst>
      <p:ext uri="{BB962C8B-B14F-4D97-AF65-F5344CB8AC3E}">
        <p14:creationId xmlns:p14="http://schemas.microsoft.com/office/powerpoint/2010/main" val="37934844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pPr algn="l"/>
            <a:r>
              <a:rPr lang="en-US" dirty="0" err="1" smtClean="0"/>
              <a:t>Me.Mu</a:t>
            </a:r>
            <a:endParaRPr lang="en-US" dirty="0"/>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3" cstate="print"/>
          <a:srcRect l="12505" t="3160" r="3344"/>
          <a:stretch/>
        </p:blipFill>
        <p:spPr bwMode="auto">
          <a:xfrm>
            <a:off x="381000" y="1371600"/>
            <a:ext cx="4308290" cy="2819400"/>
          </a:xfrm>
          <a:prstGeom prst="rect">
            <a:avLst/>
          </a:prstGeom>
          <a:noFill/>
          <a:ln w="9525">
            <a:noFill/>
            <a:miter lim="800000"/>
            <a:headEnd/>
            <a:tailEnd/>
          </a:ln>
        </p:spPr>
      </p:pic>
      <p:pic>
        <p:nvPicPr>
          <p:cNvPr id="3075" name="Picture 3"/>
          <p:cNvPicPr>
            <a:picLocks noChangeAspect="1" noChangeArrowheads="1"/>
          </p:cNvPicPr>
          <p:nvPr/>
        </p:nvPicPr>
        <p:blipFill rotWithShape="1">
          <a:blip r:embed="rId4" cstate="print"/>
          <a:srcRect l="11611" t="2881" r="12028"/>
          <a:stretch/>
        </p:blipFill>
        <p:spPr bwMode="auto">
          <a:xfrm>
            <a:off x="5029200" y="1371600"/>
            <a:ext cx="3657600" cy="2936071"/>
          </a:xfrm>
          <a:prstGeom prst="rect">
            <a:avLst/>
          </a:prstGeom>
          <a:noFill/>
          <a:ln w="9525">
            <a:noFill/>
            <a:miter lim="800000"/>
            <a:headEnd/>
            <a:tailEnd/>
          </a:ln>
        </p:spPr>
      </p:pic>
      <p:sp>
        <p:nvSpPr>
          <p:cNvPr id="9" name="TextBox 8"/>
          <p:cNvSpPr txBox="1"/>
          <p:nvPr/>
        </p:nvSpPr>
        <p:spPr>
          <a:xfrm>
            <a:off x="838200" y="4724400"/>
            <a:ext cx="3505200" cy="646331"/>
          </a:xfrm>
          <a:prstGeom prst="rect">
            <a:avLst/>
          </a:prstGeom>
          <a:noFill/>
        </p:spPr>
        <p:txBody>
          <a:bodyPr wrap="square" rtlCol="0">
            <a:spAutoFit/>
          </a:bodyPr>
          <a:lstStyle/>
          <a:p>
            <a:pPr algn="ctr"/>
            <a:r>
              <a:rPr lang="en-US" sz="3600" b="1" dirty="0" smtClean="0"/>
              <a:t>Falling Faces</a:t>
            </a:r>
            <a:endParaRPr lang="en-US" sz="3600" b="1" dirty="0"/>
          </a:p>
        </p:txBody>
      </p:sp>
      <p:sp>
        <p:nvSpPr>
          <p:cNvPr id="10" name="TextBox 9"/>
          <p:cNvSpPr txBox="1"/>
          <p:nvPr/>
        </p:nvSpPr>
        <p:spPr>
          <a:xfrm>
            <a:off x="5105400" y="4724400"/>
            <a:ext cx="3505200" cy="646331"/>
          </a:xfrm>
          <a:prstGeom prst="rect">
            <a:avLst/>
          </a:prstGeom>
          <a:noFill/>
        </p:spPr>
        <p:txBody>
          <a:bodyPr wrap="square" rtlCol="0">
            <a:spAutoFit/>
          </a:bodyPr>
          <a:lstStyle/>
          <a:p>
            <a:pPr algn="ctr"/>
            <a:r>
              <a:rPr lang="en-US" sz="3600" b="1" dirty="0" smtClean="0"/>
              <a:t>Hello Park</a:t>
            </a:r>
            <a:endParaRPr lang="en-US" sz="3600" b="1"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mu_1big.png"/>
          <p:cNvPicPr>
            <a:picLocks noChangeAspect="1"/>
          </p:cNvPicPr>
          <p:nvPr/>
        </p:nvPicPr>
        <p:blipFill>
          <a:blip r:embed="rId3" cstate="print"/>
          <a:stretch>
            <a:fillRect/>
          </a:stretch>
        </p:blipFill>
        <p:spPr>
          <a:xfrm>
            <a:off x="0" y="0"/>
            <a:ext cx="3886200" cy="1065571"/>
          </a:xfrm>
          <a:prstGeom prst="rect">
            <a:avLst/>
          </a:prstGeom>
        </p:spPr>
      </p:pic>
      <p:sp>
        <p:nvSpPr>
          <p:cNvPr id="4" name="TextBox 3"/>
          <p:cNvSpPr txBox="1"/>
          <p:nvPr/>
        </p:nvSpPr>
        <p:spPr>
          <a:xfrm>
            <a:off x="3505200" y="2895600"/>
            <a:ext cx="2730811" cy="369332"/>
          </a:xfrm>
          <a:prstGeom prst="rect">
            <a:avLst/>
          </a:prstGeom>
          <a:noFill/>
        </p:spPr>
        <p:txBody>
          <a:bodyPr wrap="none" rtlCol="0">
            <a:spAutoFit/>
          </a:bodyPr>
          <a:lstStyle/>
          <a:p>
            <a:r>
              <a:rPr lang="en-US" dirty="0" smtClean="0"/>
              <a:t>[Video Removed From File]</a:t>
            </a:r>
            <a:endParaRPr lang="en-US" dirty="0"/>
          </a:p>
        </p:txBody>
      </p:sp>
    </p:spTree>
    <p:extLst>
      <p:ext uri="{BB962C8B-B14F-4D97-AF65-F5344CB8AC3E}">
        <p14:creationId xmlns:p14="http://schemas.microsoft.com/office/powerpoint/2010/main" val="26599963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Theories for </a:t>
            </a:r>
            <a:r>
              <a:rPr lang="en-US" dirty="0" err="1" smtClean="0"/>
              <a:t>Me.Mu</a:t>
            </a:r>
            <a:endParaRPr lang="en-US" dirty="0"/>
          </a:p>
        </p:txBody>
      </p:sp>
      <p:sp>
        <p:nvSpPr>
          <p:cNvPr id="3" name="Content Placeholder 2"/>
          <p:cNvSpPr>
            <a:spLocks noGrp="1"/>
          </p:cNvSpPr>
          <p:nvPr>
            <p:ph idx="1"/>
          </p:nvPr>
        </p:nvSpPr>
        <p:spPr/>
        <p:txBody>
          <a:bodyPr/>
          <a:lstStyle/>
          <a:p>
            <a:r>
              <a:rPr lang="en-US" dirty="0" smtClean="0">
                <a:solidFill>
                  <a:schemeClr val="tx1">
                    <a:lumMod val="65000"/>
                    <a:lumOff val="35000"/>
                  </a:schemeClr>
                </a:solidFill>
              </a:rPr>
              <a:t>Embodied Learning</a:t>
            </a:r>
          </a:p>
          <a:p>
            <a:r>
              <a:rPr lang="en-US" dirty="0" smtClean="0">
                <a:solidFill>
                  <a:schemeClr val="tx1">
                    <a:lumMod val="65000"/>
                    <a:lumOff val="35000"/>
                  </a:schemeClr>
                </a:solidFill>
              </a:rPr>
              <a:t>Joint Media Engagement</a:t>
            </a:r>
          </a:p>
          <a:p>
            <a:r>
              <a:rPr lang="en-US" dirty="0" smtClean="0">
                <a:solidFill>
                  <a:schemeClr val="tx1">
                    <a:lumMod val="65000"/>
                    <a:lumOff val="35000"/>
                  </a:schemeClr>
                </a:solidFill>
              </a:rPr>
              <a:t>Social Thinking</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2438400"/>
            <a:ext cx="8229600" cy="3200400"/>
          </a:xfrm>
        </p:spPr>
        <p:txBody>
          <a:bodyPr>
            <a:normAutofit/>
          </a:bodyPr>
          <a:lstStyle/>
          <a:p>
            <a:pPr marL="0" indent="0">
              <a:buNone/>
            </a:pPr>
            <a:r>
              <a:rPr lang="en-US" sz="3600" dirty="0" err="1" smtClean="0">
                <a:solidFill>
                  <a:schemeClr val="tx1">
                    <a:lumMod val="65000"/>
                    <a:lumOff val="35000"/>
                  </a:schemeClr>
                </a:solidFill>
                <a:latin typeface="Arial Rounded MT Bold"/>
                <a:cs typeface="Arial Rounded MT Bold"/>
              </a:rPr>
              <a:t>Emotionary</a:t>
            </a:r>
            <a:r>
              <a:rPr lang="en-US" sz="3600" dirty="0" smtClean="0">
                <a:solidFill>
                  <a:schemeClr val="tx1">
                    <a:lumMod val="65000"/>
                    <a:lumOff val="35000"/>
                  </a:schemeClr>
                </a:solidFill>
                <a:latin typeface="Arial Rounded MT Bold"/>
                <a:cs typeface="Arial Rounded MT Bold"/>
              </a:rPr>
              <a:t> </a:t>
            </a:r>
            <a:r>
              <a:rPr lang="en-US" sz="3600" dirty="0" smtClean="0">
                <a:solidFill>
                  <a:schemeClr val="tx1">
                    <a:lumMod val="65000"/>
                    <a:lumOff val="35000"/>
                  </a:schemeClr>
                </a:solidFill>
              </a:rPr>
              <a:t>is an emotion diary to facilitate awareness of </a:t>
            </a:r>
            <a:r>
              <a:rPr lang="en-US" sz="3600" b="1" dirty="0" smtClean="0">
                <a:solidFill>
                  <a:schemeClr val="tx1">
                    <a:lumMod val="65000"/>
                    <a:lumOff val="35000"/>
                  </a:schemeClr>
                </a:solidFill>
              </a:rPr>
              <a:t>emotions in context</a:t>
            </a:r>
            <a:r>
              <a:rPr lang="en-US" sz="3600" dirty="0" smtClean="0">
                <a:solidFill>
                  <a:schemeClr val="tx1">
                    <a:lumMod val="65000"/>
                    <a:lumOff val="35000"/>
                  </a:schemeClr>
                </a:solidFill>
              </a:rPr>
              <a:t> through </a:t>
            </a:r>
            <a:r>
              <a:rPr lang="en-US" sz="3600" b="1" dirty="0" err="1" smtClean="0">
                <a:solidFill>
                  <a:schemeClr val="tx1">
                    <a:lumMod val="65000"/>
                    <a:lumOff val="35000"/>
                  </a:schemeClr>
                </a:solidFill>
              </a:rPr>
              <a:t>scaffolded</a:t>
            </a:r>
            <a:r>
              <a:rPr lang="en-US" sz="3600" b="1" dirty="0" smtClean="0">
                <a:solidFill>
                  <a:schemeClr val="tx1">
                    <a:lumMod val="65000"/>
                    <a:lumOff val="35000"/>
                  </a:schemeClr>
                </a:solidFill>
              </a:rPr>
              <a:t> reflection</a:t>
            </a:r>
            <a:r>
              <a:rPr lang="en-US" sz="3600" dirty="0" smtClean="0">
                <a:solidFill>
                  <a:schemeClr val="tx1">
                    <a:lumMod val="65000"/>
                    <a:lumOff val="35000"/>
                  </a:schemeClr>
                </a:solidFill>
              </a:rPr>
              <a:t>.</a:t>
            </a:r>
            <a:endParaRPr lang="en-US" sz="3600" dirty="0">
              <a:solidFill>
                <a:schemeClr val="tx1">
                  <a:lumMod val="65000"/>
                  <a:lumOff val="35000"/>
                </a:schemeClr>
              </a:solidFill>
            </a:endParaRPr>
          </a:p>
        </p:txBody>
      </p:sp>
      <p:pic>
        <p:nvPicPr>
          <p:cNvPr id="6" name="Picture 5" descr="bann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34" y="228600"/>
            <a:ext cx="6003956" cy="1752600"/>
          </a:xfrm>
          <a:prstGeom prst="rect">
            <a:avLst/>
          </a:prstGeom>
        </p:spPr>
      </p:pic>
      <p:pic>
        <p:nvPicPr>
          <p:cNvPr id="4" name="Picture 3" descr="ipa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609600"/>
            <a:ext cx="2667000" cy="1278375"/>
          </a:xfrm>
          <a:prstGeom prst="rect">
            <a:avLst/>
          </a:prstGeom>
        </p:spPr>
      </p:pic>
    </p:spTree>
    <p:extLst>
      <p:ext uri="{BB962C8B-B14F-4D97-AF65-F5344CB8AC3E}">
        <p14:creationId xmlns:p14="http://schemas.microsoft.com/office/powerpoint/2010/main" val="26599963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nec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00000">
            <a:off x="695276" y="1037209"/>
            <a:ext cx="2224269" cy="741423"/>
          </a:xfrm>
          <a:prstGeom prst="rect">
            <a:avLst/>
          </a:prstGeom>
        </p:spPr>
      </p:pic>
      <p:pic>
        <p:nvPicPr>
          <p:cNvPr id="6" name="Picture 5" descr="ipa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3962400"/>
            <a:ext cx="3047999" cy="1461000"/>
          </a:xfrm>
          <a:prstGeom prst="rect">
            <a:avLst/>
          </a:prstGeom>
        </p:spPr>
      </p:pic>
      <p:sp>
        <p:nvSpPr>
          <p:cNvPr id="18" name="Right Arrow 17"/>
          <p:cNvSpPr/>
          <p:nvPr/>
        </p:nvSpPr>
        <p:spPr>
          <a:xfrm rot="2284994">
            <a:off x="3310412" y="2909679"/>
            <a:ext cx="2272510" cy="685800"/>
          </a:xfrm>
          <a:prstGeom prst="rightArrow">
            <a:avLst>
              <a:gd name="adj1" fmla="val 55771"/>
              <a:gd name="adj2" fmla="val 9078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93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dirty="0" err="1" smtClean="0"/>
              <a:t>Emotionary</a:t>
            </a:r>
            <a:r>
              <a:rPr lang="en-US" dirty="0" smtClean="0"/>
              <a:t> v.0</a:t>
            </a:r>
            <a:endParaRPr lang="en-US" dirty="0"/>
          </a:p>
        </p:txBody>
      </p:sp>
      <p:pic>
        <p:nvPicPr>
          <p:cNvPr id="5" name="Picture 4" descr="IMG_040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685800"/>
            <a:ext cx="4057650" cy="5410200"/>
          </a:xfrm>
          <a:prstGeom prst="rect">
            <a:avLst/>
          </a:prstGeom>
          <a:ln w="38100" cmpd="sng">
            <a:solidFill>
              <a:schemeClr val="bg2">
                <a:lumMod val="25000"/>
              </a:schemeClr>
            </a:solidFill>
          </a:ln>
        </p:spPr>
      </p:pic>
      <p:pic>
        <p:nvPicPr>
          <p:cNvPr id="6" name="Picture 5" descr="IMG_040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990600"/>
            <a:ext cx="4057650" cy="5410200"/>
          </a:xfrm>
          <a:prstGeom prst="rect">
            <a:avLst/>
          </a:prstGeom>
          <a:ln w="38100" cmpd="sng">
            <a:solidFill>
              <a:schemeClr val="bg2">
                <a:lumMod val="25000"/>
              </a:schemeClr>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1426" y="1295400"/>
            <a:ext cx="4055998" cy="5410200"/>
          </a:xfrm>
          <a:prstGeom prst="rect">
            <a:avLst/>
          </a:prstGeom>
          <a:ln w="38100" cmpd="sng">
            <a:solidFill>
              <a:schemeClr val="bg2">
                <a:lumMod val="25000"/>
              </a:schemeClr>
            </a:solidFill>
          </a:ln>
        </p:spPr>
      </p:pic>
    </p:spTree>
    <p:extLst>
      <p:ext uri="{BB962C8B-B14F-4D97-AF65-F5344CB8AC3E}">
        <p14:creationId xmlns:p14="http://schemas.microsoft.com/office/powerpoint/2010/main" val="2604245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9" presetClass="emph" presetSubtype="0" nodeType="with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9" presetClass="emph" presetSubtype="0" nodeType="withEffect">
                                  <p:stCondLst>
                                    <p:cond delay="0"/>
                                  </p:stCondLst>
                                  <p:childTnLst>
                                    <p:set>
                                      <p:cBhvr rctx="PPT">
                                        <p:cTn id="25" dur="indefinite"/>
                                        <p:tgtEl>
                                          <p:spTgt spid="6"/>
                                        </p:tgtEl>
                                        <p:attrNameLst>
                                          <p:attrName>style.opacity</p:attrName>
                                        </p:attrNameLst>
                                      </p:cBhvr>
                                      <p:to>
                                        <p:strVal val="0.5"/>
                                      </p:to>
                                    </p:set>
                                    <p:animEffect filter="image" prLst="opacity: 0.5">
                                      <p:cBhvr rctx="IE">
                                        <p:cTn id="26"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About Us</a:t>
            </a:r>
            <a:endParaRPr lang="en-US" dirty="0"/>
          </a:p>
        </p:txBody>
      </p:sp>
      <p:sp>
        <p:nvSpPr>
          <p:cNvPr id="12" name="Shape 90"/>
          <p:cNvSpPr/>
          <p:nvPr/>
        </p:nvSpPr>
        <p:spPr>
          <a:xfrm>
            <a:off x="685800" y="1405126"/>
            <a:ext cx="3163824" cy="3086411"/>
          </a:xfrm>
          <a:prstGeom prst="rect">
            <a:avLst/>
          </a:prstGeom>
          <a:blipFill>
            <a:blip r:embed="rId3" cstate="print"/>
            <a:stretch>
              <a:fillRect/>
            </a:stretch>
          </a:blipFill>
          <a:ln>
            <a:noFill/>
          </a:ln>
        </p:spPr>
      </p:sp>
      <p:sp>
        <p:nvSpPr>
          <p:cNvPr id="13" name="Shape 91"/>
          <p:cNvSpPr/>
          <p:nvPr/>
        </p:nvSpPr>
        <p:spPr>
          <a:xfrm>
            <a:off x="5029200" y="1405127"/>
            <a:ext cx="3160904" cy="3090672"/>
          </a:xfrm>
          <a:prstGeom prst="rect">
            <a:avLst/>
          </a:prstGeom>
          <a:blipFill>
            <a:blip r:embed="rId4" cstate="print"/>
            <a:stretch>
              <a:fillRect/>
            </a:stretch>
          </a:blipFill>
          <a:ln>
            <a:noFill/>
          </a:ln>
        </p:spPr>
      </p:sp>
      <p:sp>
        <p:nvSpPr>
          <p:cNvPr id="20" name="Shape 92"/>
          <p:cNvSpPr/>
          <p:nvPr/>
        </p:nvSpPr>
        <p:spPr>
          <a:xfrm>
            <a:off x="615001" y="4522321"/>
            <a:ext cx="4109399" cy="1034099"/>
          </a:xfrm>
          <a:prstGeom prst="rect">
            <a:avLst/>
          </a:prstGeom>
          <a:noFill/>
          <a:ln>
            <a:noFill/>
          </a:ln>
        </p:spPr>
        <p:txBody>
          <a:bodyPr wrap="square" lIns="91425" tIns="91425" rIns="91425" bIns="91425" anchor="t" anchorCtr="0">
            <a:spAutoFit/>
          </a:bodyPr>
          <a:lstStyle/>
          <a:p>
            <a:pPr>
              <a:lnSpc>
                <a:spcPct val="115000"/>
              </a:lnSpc>
            </a:pPr>
            <a:r>
              <a:rPr sz="1600" dirty="0">
                <a:solidFill>
                  <a:prstClr val="black">
                    <a:lumMod val="65000"/>
                    <a:lumOff val="35000"/>
                  </a:prstClr>
                </a:solidFill>
              </a:rPr>
              <a:t>Background in ECE and Software Engineering from Cornell. Formally worked for Oracle Enterprise Applications.</a:t>
            </a:r>
          </a:p>
        </p:txBody>
      </p:sp>
      <p:sp>
        <p:nvSpPr>
          <p:cNvPr id="21" name="Shape 93"/>
          <p:cNvSpPr/>
          <p:nvPr/>
        </p:nvSpPr>
        <p:spPr>
          <a:xfrm>
            <a:off x="4953000" y="4495800"/>
            <a:ext cx="3733800" cy="923299"/>
          </a:xfrm>
          <a:prstGeom prst="rect">
            <a:avLst/>
          </a:prstGeom>
          <a:noFill/>
          <a:ln>
            <a:noFill/>
          </a:ln>
        </p:spPr>
        <p:txBody>
          <a:bodyPr wrap="square" lIns="91425" tIns="91425" rIns="91425" bIns="91425" anchor="t" anchorCtr="0">
            <a:spAutoFit/>
          </a:bodyPr>
          <a:lstStyle/>
          <a:p>
            <a:pPr>
              <a:spcBef>
                <a:spcPts val="600"/>
              </a:spcBef>
            </a:pPr>
            <a:r>
              <a:rPr sz="1600" dirty="0">
                <a:solidFill>
                  <a:prstClr val="black">
                    <a:lumMod val="65000"/>
                    <a:lumOff val="35000"/>
                  </a:prstClr>
                </a:solidFill>
              </a:rPr>
              <a:t>Background in HCI, Business &amp; Communication Design from Carnegie Mellon. Formally worked for IBM Strategy.</a:t>
            </a:r>
          </a:p>
        </p:txBody>
      </p:sp>
      <p:sp>
        <p:nvSpPr>
          <p:cNvPr id="22" name="Rectangle 21"/>
          <p:cNvSpPr/>
          <p:nvPr/>
        </p:nvSpPr>
        <p:spPr>
          <a:xfrm rot="16200000">
            <a:off x="6734556" y="2688854"/>
            <a:ext cx="3090672" cy="523220"/>
          </a:xfrm>
          <a:prstGeom prst="rect">
            <a:avLst/>
          </a:prstGeom>
          <a:solidFill>
            <a:schemeClr val="accent5">
              <a:lumMod val="40000"/>
              <a:lumOff val="60000"/>
            </a:schemeClr>
          </a:solidFill>
        </p:spPr>
        <p:txBody>
          <a:bodyPr wrap="square">
            <a:spAutoFit/>
          </a:bodyPr>
          <a:lstStyle/>
          <a:p>
            <a:pPr>
              <a:spcBef>
                <a:spcPts val="600"/>
              </a:spcBef>
            </a:pPr>
            <a:r>
              <a:rPr lang="en-US" sz="2800" b="1" dirty="0">
                <a:solidFill>
                  <a:prstClr val="black">
                    <a:lumMod val="50000"/>
                    <a:lumOff val="50000"/>
                  </a:prstClr>
                </a:solidFill>
              </a:rPr>
              <a:t>Anna Ly</a:t>
            </a:r>
          </a:p>
        </p:txBody>
      </p:sp>
      <p:sp>
        <p:nvSpPr>
          <p:cNvPr id="23" name="Rectangle 22"/>
          <p:cNvSpPr/>
          <p:nvPr/>
        </p:nvSpPr>
        <p:spPr>
          <a:xfrm rot="16200000">
            <a:off x="2391636" y="2671092"/>
            <a:ext cx="3090672" cy="558743"/>
          </a:xfrm>
          <a:prstGeom prst="rect">
            <a:avLst/>
          </a:prstGeom>
          <a:solidFill>
            <a:schemeClr val="accent5">
              <a:lumMod val="40000"/>
              <a:lumOff val="60000"/>
            </a:schemeClr>
          </a:solidFill>
        </p:spPr>
        <p:txBody>
          <a:bodyPr wrap="square">
            <a:spAutoFit/>
          </a:bodyPr>
          <a:lstStyle/>
          <a:p>
            <a:pPr>
              <a:lnSpc>
                <a:spcPct val="115000"/>
              </a:lnSpc>
            </a:pPr>
            <a:r>
              <a:rPr lang="en-US" sz="2800" b="1" dirty="0" err="1">
                <a:solidFill>
                  <a:prstClr val="black">
                    <a:lumMod val="50000"/>
                    <a:lumOff val="50000"/>
                  </a:prstClr>
                </a:solidFill>
              </a:rPr>
              <a:t>Hain</a:t>
            </a:r>
            <a:r>
              <a:rPr lang="en-US" sz="2800" b="1" dirty="0">
                <a:solidFill>
                  <a:prstClr val="black">
                    <a:lumMod val="50000"/>
                    <a:lumOff val="50000"/>
                  </a:prstClr>
                </a:solidFill>
              </a:rPr>
              <a:t>-Lee </a:t>
            </a:r>
            <a:r>
              <a:rPr lang="en-US" sz="2800" b="1" dirty="0" err="1">
                <a:solidFill>
                  <a:prstClr val="black">
                    <a:lumMod val="50000"/>
                    <a:lumOff val="50000"/>
                  </a:prstClr>
                </a:solidFill>
              </a:rPr>
              <a:t>Hsueh</a:t>
            </a:r>
            <a:endParaRPr lang="en-US" sz="2800" b="1" dirty="0">
              <a:solidFill>
                <a:prstClr val="black">
                  <a:lumMod val="50000"/>
                  <a:lumOff val="50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Strengths of </a:t>
            </a:r>
            <a:r>
              <a:rPr lang="en-US" dirty="0" err="1"/>
              <a:t>Emotionary</a:t>
            </a:r>
            <a:r>
              <a:rPr lang="en-US" dirty="0"/>
              <a:t> v.0</a:t>
            </a:r>
          </a:p>
        </p:txBody>
      </p:sp>
      <p:sp>
        <p:nvSpPr>
          <p:cNvPr id="3" name="Content Placeholder 2"/>
          <p:cNvSpPr>
            <a:spLocks noGrp="1"/>
          </p:cNvSpPr>
          <p:nvPr>
            <p:ph idx="1"/>
          </p:nvPr>
        </p:nvSpPr>
        <p:spPr>
          <a:xfrm>
            <a:off x="533400" y="1676400"/>
            <a:ext cx="8229600" cy="2057401"/>
          </a:xfrm>
        </p:spPr>
        <p:txBody>
          <a:bodyPr/>
          <a:lstStyle/>
          <a:p>
            <a:r>
              <a:rPr lang="en-US" dirty="0" smtClean="0">
                <a:solidFill>
                  <a:schemeClr val="tx1">
                    <a:lumMod val="65000"/>
                    <a:lumOff val="35000"/>
                  </a:schemeClr>
                </a:solidFill>
              </a:rPr>
              <a:t>Emotions in context</a:t>
            </a:r>
          </a:p>
          <a:p>
            <a:r>
              <a:rPr lang="en-US" dirty="0" smtClean="0">
                <a:solidFill>
                  <a:schemeClr val="tx1">
                    <a:lumMod val="65000"/>
                    <a:lumOff val="35000"/>
                  </a:schemeClr>
                </a:solidFill>
              </a:rPr>
              <a:t>Engagement with camera</a:t>
            </a:r>
          </a:p>
          <a:p>
            <a:r>
              <a:rPr lang="en-US" dirty="0" smtClean="0">
                <a:solidFill>
                  <a:schemeClr val="tx1">
                    <a:lumMod val="65000"/>
                    <a:lumOff val="35000"/>
                  </a:schemeClr>
                </a:solidFill>
              </a:rPr>
              <a:t>Documenting progress</a:t>
            </a:r>
            <a:endParaRPr lang="en-US" dirty="0">
              <a:solidFill>
                <a:schemeClr val="tx1">
                  <a:lumMod val="65000"/>
                  <a:lumOff val="35000"/>
                </a:schemeClr>
              </a:solidFill>
            </a:endParaRPr>
          </a:p>
        </p:txBody>
      </p:sp>
      <p:sp>
        <p:nvSpPr>
          <p:cNvPr id="4" name="TextBox 3"/>
          <p:cNvSpPr txBox="1"/>
          <p:nvPr/>
        </p:nvSpPr>
        <p:spPr>
          <a:xfrm>
            <a:off x="533400" y="4114800"/>
            <a:ext cx="8153400" cy="1077218"/>
          </a:xfrm>
          <a:prstGeom prst="rect">
            <a:avLst/>
          </a:prstGeom>
          <a:noFill/>
        </p:spPr>
        <p:txBody>
          <a:bodyPr wrap="square" rtlCol="0">
            <a:spAutoFit/>
          </a:bodyPr>
          <a:lstStyle/>
          <a:p>
            <a:r>
              <a:rPr lang="en-US" sz="3200" dirty="0" smtClean="0">
                <a:solidFill>
                  <a:schemeClr val="tx1">
                    <a:lumMod val="65000"/>
                    <a:lumOff val="35000"/>
                  </a:schemeClr>
                </a:solidFill>
                <a:latin typeface="Arial Rounded MT Bold"/>
                <a:cs typeface="Arial Rounded MT Bold"/>
              </a:rPr>
              <a:t>Can we design something different that still keeps these strengths?</a:t>
            </a:r>
            <a:endParaRPr lang="en-US" sz="3200" dirty="0">
              <a:solidFill>
                <a:schemeClr val="tx1">
                  <a:lumMod val="65000"/>
                  <a:lumOff val="35000"/>
                </a:schemeClr>
              </a:solidFill>
              <a:latin typeface="Arial Rounded MT Bold"/>
              <a:cs typeface="Arial Rounded MT Bold"/>
            </a:endParaRPr>
          </a:p>
        </p:txBody>
      </p:sp>
    </p:spTree>
    <p:extLst>
      <p:ext uri="{BB962C8B-B14F-4D97-AF65-F5344CB8AC3E}">
        <p14:creationId xmlns:p14="http://schemas.microsoft.com/office/powerpoint/2010/main" val="991948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2438400"/>
            <a:ext cx="8229600" cy="3200400"/>
          </a:xfrm>
        </p:spPr>
        <p:txBody>
          <a:bodyPr>
            <a:normAutofit/>
          </a:bodyPr>
          <a:lstStyle/>
          <a:p>
            <a:pPr marL="0" indent="0" algn="ctr">
              <a:buNone/>
            </a:pPr>
            <a:r>
              <a:rPr lang="en-US" sz="3600" dirty="0" smtClean="0">
                <a:latin typeface="Arial Rounded MT Bold"/>
                <a:cs typeface="Arial Rounded MT Bold"/>
              </a:rPr>
              <a:t>[Live Demo]</a:t>
            </a:r>
            <a:endParaRPr lang="en-US" sz="3600" dirty="0"/>
          </a:p>
        </p:txBody>
      </p:sp>
      <p:pic>
        <p:nvPicPr>
          <p:cNvPr id="3" name="Picture 2" descr="bann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34" y="228600"/>
            <a:ext cx="6003956" cy="1752600"/>
          </a:xfrm>
          <a:prstGeom prst="rect">
            <a:avLst/>
          </a:prstGeom>
        </p:spPr>
      </p:pic>
    </p:spTree>
    <p:extLst>
      <p:ext uri="{BB962C8B-B14F-4D97-AF65-F5344CB8AC3E}">
        <p14:creationId xmlns:p14="http://schemas.microsoft.com/office/powerpoint/2010/main" val="26599963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34.11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010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55.5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03383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34.3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662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IMG_04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8170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34.50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8726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35.0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3276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OS Simulator Screen shot Jul 24, 2012 10.35.13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653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MG_04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468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Processing Machines</a:t>
            </a:r>
            <a:endParaRPr lang="en-US" dirty="0"/>
          </a:p>
        </p:txBody>
      </p:sp>
    </p:spTree>
    <p:extLst>
      <p:ext uri="{BB962C8B-B14F-4D97-AF65-F5344CB8AC3E}">
        <p14:creationId xmlns:p14="http://schemas.microsoft.com/office/powerpoint/2010/main" val="25084535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IMG_04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7327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MG_04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215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IMG_04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0762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990600"/>
          </a:xfrm>
        </p:spPr>
        <p:txBody>
          <a:bodyPr>
            <a:normAutofit fontScale="90000"/>
          </a:bodyPr>
          <a:lstStyle/>
          <a:p>
            <a:r>
              <a:rPr lang="en-US" dirty="0" smtClean="0"/>
              <a:t>Learning Theories for </a:t>
            </a:r>
            <a:r>
              <a:rPr lang="en-US" dirty="0" err="1" smtClean="0"/>
              <a:t>Emotionary</a:t>
            </a:r>
            <a:endParaRPr lang="en-US" dirty="0"/>
          </a:p>
        </p:txBody>
      </p:sp>
      <p:sp>
        <p:nvSpPr>
          <p:cNvPr id="3" name="Content Placeholder 2"/>
          <p:cNvSpPr>
            <a:spLocks noGrp="1"/>
          </p:cNvSpPr>
          <p:nvPr>
            <p:ph idx="1"/>
          </p:nvPr>
        </p:nvSpPr>
        <p:spPr>
          <a:xfrm>
            <a:off x="457200" y="1600201"/>
            <a:ext cx="8229600" cy="4114800"/>
          </a:xfrm>
        </p:spPr>
        <p:txBody>
          <a:bodyPr/>
          <a:lstStyle/>
          <a:p>
            <a:r>
              <a:rPr lang="en-US" dirty="0" smtClean="0">
                <a:solidFill>
                  <a:schemeClr val="tx1">
                    <a:lumMod val="65000"/>
                    <a:lumOff val="35000"/>
                  </a:schemeClr>
                </a:solidFill>
              </a:rPr>
              <a:t>Joint Media Engagement</a:t>
            </a:r>
          </a:p>
          <a:p>
            <a:r>
              <a:rPr lang="en-US" dirty="0" smtClean="0">
                <a:solidFill>
                  <a:schemeClr val="tx1">
                    <a:lumMod val="65000"/>
                    <a:lumOff val="35000"/>
                  </a:schemeClr>
                </a:solidFill>
              </a:rPr>
              <a:t>Social Thinking</a:t>
            </a:r>
          </a:p>
          <a:p>
            <a:r>
              <a:rPr lang="en-US" dirty="0" err="1">
                <a:solidFill>
                  <a:schemeClr val="tx1">
                    <a:lumMod val="65000"/>
                    <a:lumOff val="35000"/>
                  </a:schemeClr>
                </a:solidFill>
              </a:rPr>
              <a:t>Vygotskian</a:t>
            </a:r>
            <a:r>
              <a:rPr lang="en-US" dirty="0">
                <a:solidFill>
                  <a:schemeClr val="tx1">
                    <a:lumMod val="65000"/>
                    <a:lumOff val="35000"/>
                  </a:schemeClr>
                </a:solidFill>
              </a:rPr>
              <a:t> social development</a:t>
            </a:r>
          </a:p>
          <a:p>
            <a:pPr marL="0" indent="0">
              <a:buNone/>
            </a:pPr>
            <a:endParaRPr lang="en-US" dirty="0" smtClean="0">
              <a:solidFill>
                <a:schemeClr val="tx1">
                  <a:lumMod val="65000"/>
                  <a:lumOff val="35000"/>
                </a:schemeClr>
              </a:solidFill>
            </a:endParaRPr>
          </a:p>
          <a:p>
            <a:endParaRPr lang="en-US"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Learner Studies</a:t>
            </a:r>
            <a:endParaRPr lang="en-US" dirty="0"/>
          </a:p>
        </p:txBody>
      </p:sp>
      <p:sp>
        <p:nvSpPr>
          <p:cNvPr id="5" name="Content Placeholder 4"/>
          <p:cNvSpPr>
            <a:spLocks noGrp="1"/>
          </p:cNvSpPr>
          <p:nvPr>
            <p:ph idx="1"/>
          </p:nvPr>
        </p:nvSpPr>
        <p:spPr>
          <a:xfrm>
            <a:off x="457200" y="2057400"/>
            <a:ext cx="8229600" cy="3916363"/>
          </a:xfrm>
        </p:spPr>
        <p:txBody>
          <a:bodyPr/>
          <a:lstStyle/>
          <a:p>
            <a:pPr marL="0" indent="0" algn="ctr">
              <a:buNone/>
            </a:pPr>
            <a:r>
              <a:rPr lang="en-US" dirty="0" smtClean="0"/>
              <a:t>Short informal studies at the</a:t>
            </a:r>
          </a:p>
          <a:p>
            <a:pPr marL="0" indent="0" algn="ctr">
              <a:buNone/>
            </a:pPr>
            <a:r>
              <a:rPr lang="en-US" dirty="0" smtClean="0"/>
              <a:t> </a:t>
            </a:r>
            <a:r>
              <a:rPr lang="en-US" b="1" dirty="0" smtClean="0"/>
              <a:t>Pacific Autism Center for Education</a:t>
            </a:r>
          </a:p>
          <a:p>
            <a:pPr marL="0" indent="0" algn="ctr">
              <a:buNone/>
            </a:pPr>
            <a:r>
              <a:rPr lang="en-US" b="1" dirty="0" smtClean="0"/>
              <a:t>(PACE)</a:t>
            </a:r>
            <a:endParaRPr lang="en-US" b="1" dirty="0"/>
          </a:p>
        </p:txBody>
      </p:sp>
    </p:spTree>
    <p:extLst>
      <p:ext uri="{BB962C8B-B14F-4D97-AF65-F5344CB8AC3E}">
        <p14:creationId xmlns:p14="http://schemas.microsoft.com/office/powerpoint/2010/main" val="12003028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Learner Study Data – </a:t>
            </a:r>
            <a:r>
              <a:rPr lang="en-US" dirty="0" err="1" smtClean="0"/>
              <a:t>Me.Mu</a:t>
            </a:r>
            <a:endParaRPr lang="en-US" dirty="0"/>
          </a:p>
        </p:txBody>
      </p:sp>
      <p:sp>
        <p:nvSpPr>
          <p:cNvPr id="3" name="Content Placeholder 2"/>
          <p:cNvSpPr>
            <a:spLocks noGrp="1"/>
          </p:cNvSpPr>
          <p:nvPr>
            <p:ph idx="1"/>
          </p:nvPr>
        </p:nvSpPr>
        <p:spPr>
          <a:xfrm>
            <a:off x="457200" y="1219200"/>
            <a:ext cx="4800600" cy="4525963"/>
          </a:xfrm>
        </p:spPr>
        <p:txBody>
          <a:bodyPr>
            <a:normAutofit/>
          </a:bodyPr>
          <a:lstStyle/>
          <a:p>
            <a:r>
              <a:rPr lang="en-US" b="1" dirty="0" smtClean="0">
                <a:solidFill>
                  <a:schemeClr val="tx1">
                    <a:lumMod val="65000"/>
                    <a:lumOff val="35000"/>
                  </a:schemeClr>
                </a:solidFill>
              </a:rPr>
              <a:t>9</a:t>
            </a:r>
            <a:r>
              <a:rPr lang="en-US" dirty="0" smtClean="0">
                <a:solidFill>
                  <a:schemeClr val="tx1">
                    <a:lumMod val="65000"/>
                    <a:lumOff val="35000"/>
                  </a:schemeClr>
                </a:solidFill>
              </a:rPr>
              <a:t> students</a:t>
            </a:r>
          </a:p>
          <a:p>
            <a:r>
              <a:rPr lang="en-US" b="1" dirty="0" smtClean="0">
                <a:solidFill>
                  <a:schemeClr val="tx1">
                    <a:lumMod val="65000"/>
                    <a:lumOff val="35000"/>
                  </a:schemeClr>
                </a:solidFill>
              </a:rPr>
              <a:t>1-3 </a:t>
            </a:r>
            <a:r>
              <a:rPr lang="en-US" dirty="0" smtClean="0">
                <a:solidFill>
                  <a:schemeClr val="tx1">
                    <a:lumMod val="65000"/>
                    <a:lumOff val="35000"/>
                  </a:schemeClr>
                </a:solidFill>
              </a:rPr>
              <a:t>sessions</a:t>
            </a:r>
          </a:p>
          <a:p>
            <a:r>
              <a:rPr lang="en-US" b="1" dirty="0" smtClean="0">
                <a:solidFill>
                  <a:schemeClr val="tx1">
                    <a:lumMod val="65000"/>
                    <a:lumOff val="35000"/>
                  </a:schemeClr>
                </a:solidFill>
              </a:rPr>
              <a:t>4</a:t>
            </a:r>
            <a:r>
              <a:rPr lang="en-US" dirty="0" smtClean="0">
                <a:solidFill>
                  <a:schemeClr val="tx1">
                    <a:lumMod val="65000"/>
                    <a:lumOff val="35000"/>
                  </a:schemeClr>
                </a:solidFill>
              </a:rPr>
              <a:t> days</a:t>
            </a:r>
          </a:p>
        </p:txBody>
      </p:sp>
      <p:graphicFrame>
        <p:nvGraphicFramePr>
          <p:cNvPr id="51" name="Chart 50"/>
          <p:cNvGraphicFramePr/>
          <p:nvPr>
            <p:extLst>
              <p:ext uri="{D42A27DB-BD31-4B8C-83A1-F6EECF244321}">
                <p14:modId xmlns:p14="http://schemas.microsoft.com/office/powerpoint/2010/main" val="964545570"/>
              </p:ext>
            </p:extLst>
          </p:nvPr>
        </p:nvGraphicFramePr>
        <p:xfrm>
          <a:off x="2514600" y="2286000"/>
          <a:ext cx="7162800" cy="3594918"/>
        </p:xfrm>
        <a:graphic>
          <a:graphicData uri="http://schemas.openxmlformats.org/drawingml/2006/chart">
            <c:chart xmlns:c="http://schemas.openxmlformats.org/drawingml/2006/chart" xmlns:r="http://schemas.openxmlformats.org/officeDocument/2006/relationships" r:id="rId3"/>
          </a:graphicData>
        </a:graphic>
      </p:graphicFrame>
      <p:sp>
        <p:nvSpPr>
          <p:cNvPr id="54" name="Title 1"/>
          <p:cNvSpPr txBox="1">
            <a:spLocks/>
          </p:cNvSpPr>
          <p:nvPr/>
        </p:nvSpPr>
        <p:spPr>
          <a:xfrm>
            <a:off x="3356320" y="2133600"/>
            <a:ext cx="2053880" cy="89151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noProof="0" dirty="0" smtClean="0">
                <a:solidFill>
                  <a:schemeClr val="accent5">
                    <a:lumMod val="50000"/>
                  </a:schemeClr>
                </a:solidFill>
                <a:latin typeface="Arial Rounded MT Bold" charset="0"/>
              </a:rPr>
              <a:t>TOTAL STUDENTS</a:t>
            </a:r>
            <a:endParaRPr kumimoji="0" lang="en-US" sz="1900" b="1" i="0" u="none" strike="noStrike" kern="1200" cap="none" spc="200" normalizeH="0" baseline="0" noProof="0" dirty="0">
              <a:ln>
                <a:noFill/>
              </a:ln>
              <a:solidFill>
                <a:schemeClr val="accent5">
                  <a:lumMod val="50000"/>
                </a:schemeClr>
              </a:solidFill>
              <a:effectLst/>
              <a:uLnTx/>
              <a:uFillTx/>
              <a:latin typeface="Arial Rounded MT Bold" charset="0"/>
            </a:endParaRPr>
          </a:p>
        </p:txBody>
      </p:sp>
      <p:sp>
        <p:nvSpPr>
          <p:cNvPr id="55" name="Title 1"/>
          <p:cNvSpPr txBox="1">
            <a:spLocks/>
          </p:cNvSpPr>
          <p:nvPr/>
        </p:nvSpPr>
        <p:spPr>
          <a:xfrm>
            <a:off x="5413720" y="2817427"/>
            <a:ext cx="1600200" cy="91637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dirty="0" smtClean="0">
                <a:solidFill>
                  <a:schemeClr val="accent5">
                    <a:lumMod val="75000"/>
                  </a:schemeClr>
                </a:solidFill>
                <a:latin typeface="Arial Rounded MT Bold" charset="0"/>
              </a:rPr>
              <a:t>&gt;1 SESSIONS</a:t>
            </a:r>
            <a:endParaRPr kumimoji="0" lang="en-US" sz="1900" b="1" i="0" u="none" strike="noStrike" kern="1200" cap="none" spc="200" normalizeH="0" baseline="0" noProof="0" dirty="0">
              <a:ln>
                <a:noFill/>
              </a:ln>
              <a:solidFill>
                <a:schemeClr val="accent5">
                  <a:lumMod val="75000"/>
                </a:schemeClr>
              </a:solidFill>
              <a:effectLst/>
              <a:uLnTx/>
              <a:uFillTx/>
              <a:latin typeface="Arial Rounded MT Bold" charset="0"/>
            </a:endParaRPr>
          </a:p>
        </p:txBody>
      </p:sp>
      <p:sp>
        <p:nvSpPr>
          <p:cNvPr id="57" name="Content Placeholder 2"/>
          <p:cNvSpPr txBox="1">
            <a:spLocks/>
          </p:cNvSpPr>
          <p:nvPr/>
        </p:nvSpPr>
        <p:spPr>
          <a:xfrm>
            <a:off x="5722080" y="5192233"/>
            <a:ext cx="1135920" cy="4465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lang="en-US" b="1" dirty="0" smtClean="0">
                <a:solidFill>
                  <a:sysClr val="window" lastClr="FFFFFF"/>
                </a:solidFill>
                <a:latin typeface="Arial" pitchFamily="34" charset="0"/>
                <a:cs typeface="Arial" pitchFamily="34" charset="0"/>
              </a:rPr>
              <a:t>78% of total</a:t>
            </a:r>
            <a:endParaRPr kumimoji="0" lang="en-US" b="1" i="0" u="none" strike="noStrike" kern="1200" cap="none" spc="0" normalizeH="0" baseline="0" noProof="0" dirty="0" smtClean="0">
              <a:ln>
                <a:noFill/>
              </a:ln>
              <a:solidFill>
                <a:sysClr val="window" lastClr="FFFFFF"/>
              </a:solidFill>
              <a:effectLst/>
              <a:uLnTx/>
              <a:uFillTx/>
              <a:latin typeface="Arial" pitchFamily="34" charset="0"/>
              <a:cs typeface="Arial" pitchFamily="34" charset="0"/>
            </a:endParaRPr>
          </a:p>
          <a:p>
            <a:pPr marL="0" marR="0" lvl="0" indent="0" algn="r" defTabSz="457200" rtl="0" eaLnBrk="1" fontAlgn="auto" latinLnBrk="0" hangingPunct="1">
              <a:lnSpc>
                <a:spcPct val="80000"/>
              </a:lnSpc>
              <a:spcBef>
                <a:spcPct val="20000"/>
              </a:spcBef>
              <a:spcAft>
                <a:spcPts val="0"/>
              </a:spcAft>
              <a:buClrTx/>
              <a:buSzTx/>
              <a:buFont typeface="Arial"/>
              <a:buNone/>
              <a:tabLst/>
              <a:defRPr/>
            </a:pPr>
            <a:endParaRPr kumimoji="0" lang="en-US"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59" name="Title 1"/>
          <p:cNvSpPr txBox="1">
            <a:spLocks/>
          </p:cNvSpPr>
          <p:nvPr/>
        </p:nvSpPr>
        <p:spPr>
          <a:xfrm>
            <a:off x="7471120" y="2819400"/>
            <a:ext cx="2053880" cy="89151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dirty="0" smtClean="0">
                <a:solidFill>
                  <a:schemeClr val="accent5">
                    <a:lumMod val="60000"/>
                    <a:lumOff val="40000"/>
                  </a:schemeClr>
                </a:solidFill>
                <a:latin typeface="Arial Rounded MT Bold" charset="0"/>
              </a:rPr>
              <a:t>IMPROVED SCORES</a:t>
            </a:r>
            <a:endParaRPr kumimoji="0" lang="en-US" sz="1900" b="1" i="0" u="none" strike="noStrike" kern="1200" cap="none" spc="200" normalizeH="0" baseline="0" noProof="0" dirty="0">
              <a:ln>
                <a:noFill/>
              </a:ln>
              <a:solidFill>
                <a:schemeClr val="accent5">
                  <a:lumMod val="60000"/>
                  <a:lumOff val="40000"/>
                </a:schemeClr>
              </a:solidFill>
              <a:effectLst/>
              <a:uLnTx/>
              <a:uFillTx/>
              <a:latin typeface="Arial Rounded MT Bold" charset="0"/>
            </a:endParaRPr>
          </a:p>
        </p:txBody>
      </p:sp>
      <p:sp>
        <p:nvSpPr>
          <p:cNvPr id="60" name="Isosceles Triangle 59"/>
          <p:cNvSpPr/>
          <p:nvPr/>
        </p:nvSpPr>
        <p:spPr>
          <a:xfrm rot="5400000">
            <a:off x="4918963" y="4537963"/>
            <a:ext cx="445780" cy="384293"/>
          </a:xfrm>
          <a:prstGeom prst="triangle">
            <a:avLst/>
          </a:prstGeom>
          <a:solidFill>
            <a:schemeClr val="bg1">
              <a:lumMod val="6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Isosceles Triangle 60"/>
          <p:cNvSpPr/>
          <p:nvPr/>
        </p:nvSpPr>
        <p:spPr>
          <a:xfrm rot="5400000">
            <a:off x="6976363" y="4526544"/>
            <a:ext cx="445780" cy="384293"/>
          </a:xfrm>
          <a:prstGeom prst="triangle">
            <a:avLst/>
          </a:prstGeom>
          <a:solidFill>
            <a:schemeClr val="bg1">
              <a:lumMod val="6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2" name="Content Placeholder 2"/>
          <p:cNvSpPr txBox="1">
            <a:spLocks/>
          </p:cNvSpPr>
          <p:nvPr/>
        </p:nvSpPr>
        <p:spPr>
          <a:xfrm>
            <a:off x="7543800" y="4963633"/>
            <a:ext cx="1371600" cy="9799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lang="en-US" b="1" dirty="0" smtClean="0">
                <a:solidFill>
                  <a:sysClr val="window" lastClr="FFFFFF"/>
                </a:solidFill>
                <a:latin typeface="Arial" pitchFamily="34" charset="0"/>
                <a:cs typeface="Arial" pitchFamily="34" charset="0"/>
              </a:rPr>
              <a:t>100% of those with &gt;1 sessions </a:t>
            </a:r>
            <a:endParaRPr kumimoji="0" lang="en-US"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Me.Mu</a:t>
            </a:r>
            <a:r>
              <a:rPr lang="en-US" dirty="0" smtClean="0"/>
              <a:t> Findings</a:t>
            </a:r>
            <a:endParaRPr lang="en-US" dirty="0"/>
          </a:p>
        </p:txBody>
      </p:sp>
      <p:sp>
        <p:nvSpPr>
          <p:cNvPr id="4" name="Content Placeholder 2"/>
          <p:cNvSpPr txBox="1">
            <a:spLocks/>
          </p:cNvSpPr>
          <p:nvPr/>
        </p:nvSpPr>
        <p:spPr>
          <a:xfrm>
            <a:off x="457200" y="1219200"/>
            <a:ext cx="7772400" cy="4525963"/>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65000"/>
                    <a:lumOff val="35000"/>
                  </a:schemeClr>
                </a:solidFill>
              </a:rPr>
              <a:t>Learning</a:t>
            </a: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dirty="0" smtClean="0">
                <a:solidFill>
                  <a:schemeClr val="tx1">
                    <a:lumMod val="65000"/>
                    <a:lumOff val="35000"/>
                  </a:schemeClr>
                </a:solidFill>
              </a:rPr>
              <a:t>Falling Faces – colors of the faces not a distraction</a:t>
            </a:r>
          </a:p>
          <a:p>
            <a:pPr marL="342900" indent="-342900">
              <a:spcBef>
                <a:spcPct val="20000"/>
              </a:spcBef>
              <a:buFont typeface="Arial"/>
              <a:buChar char="•"/>
              <a:defRPr/>
            </a:pPr>
            <a:r>
              <a:rPr lang="en-US" sz="2800" dirty="0" smtClean="0">
                <a:solidFill>
                  <a:schemeClr val="tx1">
                    <a:lumMod val="65000"/>
                    <a:lumOff val="35000"/>
                  </a:schemeClr>
                </a:solidFill>
              </a:rPr>
              <a:t>Hello Park – one student able to correct his wave</a:t>
            </a:r>
          </a:p>
          <a:p>
            <a:pPr marL="342900" lvl="0" indent="-342900">
              <a:spcBef>
                <a:spcPct val="20000"/>
              </a:spcBef>
              <a:buFont typeface="Arial"/>
              <a:buChar char="•"/>
              <a:defRPr/>
            </a:pPr>
            <a:r>
              <a:rPr lang="en-US" sz="2800" dirty="0" smtClean="0">
                <a:solidFill>
                  <a:schemeClr val="tx1">
                    <a:lumMod val="75000"/>
                    <a:lumOff val="25000"/>
                  </a:schemeClr>
                </a:solidFill>
              </a:rPr>
              <a:t>Less prompting in subsequent sessions</a:t>
            </a:r>
            <a:endParaRPr lang="en-US" sz="2800" dirty="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endParaRPr lang="en-US" sz="2000" dirty="0" smtClean="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65000"/>
                    <a:lumOff val="35000"/>
                  </a:schemeClr>
                </a:solidFill>
              </a:rPr>
              <a:t>Engagement</a:t>
            </a:r>
            <a:endParaRPr kumimoji="0" lang="en-US" sz="2800" b="1" i="0" u="none" strike="noStrike" kern="1200" cap="none" spc="0" normalizeH="0" noProof="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solidFill>
                  <a:schemeClr val="tx1">
                    <a:lumMod val="65000"/>
                    <a:lumOff val="35000"/>
                  </a:schemeClr>
                </a:solidFill>
              </a:rPr>
              <a:t>Students clapped, cheered, and volunteered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solidFill>
                  <a:schemeClr val="tx1">
                    <a:lumMod val="65000"/>
                    <a:lumOff val="35000"/>
                  </a:schemeClr>
                </a:solidFill>
              </a:rPr>
              <a:t>Students talked to the characters on screen</a:t>
            </a:r>
            <a:endParaRPr lang="en-US" sz="2800" dirty="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solidFill>
                  <a:schemeClr val="tx1">
                    <a:lumMod val="65000"/>
                    <a:lumOff val="35000"/>
                  </a:schemeClr>
                </a:solidFill>
              </a:rPr>
              <a:t>Repetitive </a:t>
            </a:r>
            <a:r>
              <a:rPr lang="en-US" sz="2800" dirty="0">
                <a:solidFill>
                  <a:schemeClr val="tx1">
                    <a:lumMod val="65000"/>
                    <a:lumOff val="35000"/>
                  </a:schemeClr>
                </a:solidFill>
              </a:rPr>
              <a:t>nature of “Hello Park” was </a:t>
            </a:r>
            <a:r>
              <a:rPr lang="en-US" sz="2800" dirty="0" smtClean="0">
                <a:solidFill>
                  <a:schemeClr val="tx1">
                    <a:lumMod val="65000"/>
                    <a:lumOff val="35000"/>
                  </a:schemeClr>
                </a:solidFill>
              </a:rPr>
              <a:t>appealing</a:t>
            </a:r>
            <a:endParaRPr lang="en-US" sz="2800" dirty="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i="0" u="none" strike="noStrike" kern="1200" cap="none" spc="0" normalizeH="0" noProof="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i="0" u="none" strike="noStrike" kern="1200" cap="none" spc="0" normalizeH="0" baseline="0" noProof="0" dirty="0" smtClean="0">
              <a:ln>
                <a:noFill/>
              </a:ln>
              <a:solidFill>
                <a:schemeClr val="tx1">
                  <a:lumMod val="65000"/>
                  <a:lumOff val="35000"/>
                </a:schemeClr>
              </a:solidFill>
              <a:effectLst/>
              <a:uLnTx/>
              <a:uFillTx/>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Learner Study Data - </a:t>
            </a:r>
            <a:r>
              <a:rPr lang="en-US" dirty="0" err="1" smtClean="0"/>
              <a:t>Emotionary</a:t>
            </a:r>
            <a:endParaRPr lang="en-US" dirty="0"/>
          </a:p>
        </p:txBody>
      </p:sp>
      <p:sp>
        <p:nvSpPr>
          <p:cNvPr id="3" name="Content Placeholder 2"/>
          <p:cNvSpPr>
            <a:spLocks noGrp="1"/>
          </p:cNvSpPr>
          <p:nvPr>
            <p:ph idx="1"/>
          </p:nvPr>
        </p:nvSpPr>
        <p:spPr>
          <a:xfrm>
            <a:off x="457200" y="1447801"/>
            <a:ext cx="8229600" cy="2209800"/>
          </a:xfrm>
        </p:spPr>
        <p:txBody>
          <a:bodyPr>
            <a:normAutofit/>
          </a:bodyPr>
          <a:lstStyle/>
          <a:p>
            <a:r>
              <a:rPr lang="en-US" b="1" dirty="0" smtClean="0">
                <a:solidFill>
                  <a:schemeClr val="tx1">
                    <a:lumMod val="65000"/>
                    <a:lumOff val="35000"/>
                  </a:schemeClr>
                </a:solidFill>
              </a:rPr>
              <a:t>36</a:t>
            </a:r>
            <a:r>
              <a:rPr lang="en-US" dirty="0" smtClean="0">
                <a:solidFill>
                  <a:schemeClr val="tx1">
                    <a:lumMod val="65000"/>
                    <a:lumOff val="35000"/>
                  </a:schemeClr>
                </a:solidFill>
              </a:rPr>
              <a:t> entries</a:t>
            </a:r>
          </a:p>
          <a:p>
            <a:r>
              <a:rPr lang="en-US" b="1" dirty="0" smtClean="0">
                <a:solidFill>
                  <a:schemeClr val="tx1">
                    <a:lumMod val="65000"/>
                    <a:lumOff val="35000"/>
                  </a:schemeClr>
                </a:solidFill>
              </a:rPr>
              <a:t>6</a:t>
            </a:r>
            <a:r>
              <a:rPr lang="en-US" dirty="0" smtClean="0">
                <a:solidFill>
                  <a:schemeClr val="tx1">
                    <a:lumMod val="65000"/>
                    <a:lumOff val="35000"/>
                  </a:schemeClr>
                </a:solidFill>
              </a:rPr>
              <a:t> students</a:t>
            </a:r>
          </a:p>
          <a:p>
            <a:r>
              <a:rPr lang="en-US" b="1" dirty="0" smtClean="0">
                <a:solidFill>
                  <a:schemeClr val="tx1">
                    <a:lumMod val="65000"/>
                    <a:lumOff val="35000"/>
                  </a:schemeClr>
                </a:solidFill>
              </a:rPr>
              <a:t>3</a:t>
            </a:r>
            <a:r>
              <a:rPr lang="en-US" dirty="0" smtClean="0">
                <a:solidFill>
                  <a:schemeClr val="tx1">
                    <a:lumMod val="65000"/>
                    <a:lumOff val="35000"/>
                  </a:schemeClr>
                </a:solidFill>
              </a:rPr>
              <a:t> days </a:t>
            </a:r>
          </a:p>
          <a:p>
            <a:pPr marL="0" indent="0">
              <a:buNone/>
            </a:pPr>
            <a:endParaRPr lang="en-US" dirty="0">
              <a:solidFill>
                <a:schemeClr val="tx1">
                  <a:lumMod val="65000"/>
                  <a:lumOff val="35000"/>
                </a:schemeClr>
              </a:solidFill>
            </a:endParaRPr>
          </a:p>
        </p:txBody>
      </p:sp>
      <p:graphicFrame>
        <p:nvGraphicFramePr>
          <p:cNvPr id="12" name="Chart 11"/>
          <p:cNvGraphicFramePr/>
          <p:nvPr>
            <p:extLst>
              <p:ext uri="{D42A27DB-BD31-4B8C-83A1-F6EECF244321}">
                <p14:modId xmlns:p14="http://schemas.microsoft.com/office/powerpoint/2010/main" val="964545570"/>
              </p:ext>
            </p:extLst>
          </p:nvPr>
        </p:nvGraphicFramePr>
        <p:xfrm>
          <a:off x="2441920" y="2286000"/>
          <a:ext cx="7162800" cy="3594918"/>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3051520" y="2057400"/>
            <a:ext cx="2053880" cy="89151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dirty="0" smtClean="0">
                <a:solidFill>
                  <a:schemeClr val="accent2">
                    <a:lumMod val="75000"/>
                  </a:schemeClr>
                </a:solidFill>
                <a:latin typeface="Arial Rounded MT Bold" charset="0"/>
              </a:rPr>
              <a:t>TOTAL</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900" b="1" i="0" u="none" strike="noStrike" kern="1200" cap="none" spc="200" normalizeH="0" baseline="0" noProof="0" dirty="0" smtClean="0">
                <a:ln>
                  <a:noFill/>
                </a:ln>
                <a:solidFill>
                  <a:schemeClr val="accent2">
                    <a:lumMod val="75000"/>
                  </a:schemeClr>
                </a:solidFill>
                <a:effectLst/>
                <a:uLnTx/>
                <a:uFillTx/>
                <a:latin typeface="Arial Rounded MT Bold" charset="0"/>
              </a:rPr>
              <a:t>ENTRIES</a:t>
            </a:r>
            <a:endParaRPr kumimoji="0" lang="en-US" sz="1900" b="1" i="0" u="none" strike="noStrike" kern="1200" cap="none" spc="200" normalizeH="0" baseline="0" noProof="0" dirty="0">
              <a:ln>
                <a:noFill/>
              </a:ln>
              <a:solidFill>
                <a:schemeClr val="accent2">
                  <a:lumMod val="75000"/>
                </a:schemeClr>
              </a:solidFill>
              <a:effectLst/>
              <a:uLnTx/>
              <a:uFillTx/>
              <a:latin typeface="Arial Rounded MT Bold" charset="0"/>
            </a:endParaRPr>
          </a:p>
        </p:txBody>
      </p:sp>
      <p:sp>
        <p:nvSpPr>
          <p:cNvPr id="14" name="Title 1"/>
          <p:cNvSpPr txBox="1">
            <a:spLocks/>
          </p:cNvSpPr>
          <p:nvPr/>
        </p:nvSpPr>
        <p:spPr>
          <a:xfrm>
            <a:off x="4727920" y="2512627"/>
            <a:ext cx="1600200" cy="91637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dirty="0" smtClean="0">
                <a:solidFill>
                  <a:schemeClr val="accent5">
                    <a:lumMod val="75000"/>
                  </a:schemeClr>
                </a:solidFill>
                <a:latin typeface="Arial Rounded MT Bold" charset="0"/>
              </a:rPr>
              <a:t>PHOTO</a:t>
            </a:r>
            <a:endParaRPr kumimoji="0" lang="en-US" sz="1900" b="1" i="0" u="none" strike="noStrike" kern="1200" cap="none" spc="200" normalizeH="0" baseline="0" noProof="0" dirty="0">
              <a:ln>
                <a:noFill/>
              </a:ln>
              <a:solidFill>
                <a:schemeClr val="accent5">
                  <a:lumMod val="75000"/>
                </a:schemeClr>
              </a:solidFill>
              <a:effectLst/>
              <a:uLnTx/>
              <a:uFillTx/>
              <a:latin typeface="Arial Rounded MT Bold" charset="0"/>
            </a:endParaRPr>
          </a:p>
        </p:txBody>
      </p:sp>
      <p:sp>
        <p:nvSpPr>
          <p:cNvPr id="16" name="Title 1"/>
          <p:cNvSpPr txBox="1">
            <a:spLocks/>
          </p:cNvSpPr>
          <p:nvPr/>
        </p:nvSpPr>
        <p:spPr>
          <a:xfrm>
            <a:off x="6251920" y="3223287"/>
            <a:ext cx="2053880" cy="89151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noProof="0" dirty="0" smtClean="0">
                <a:solidFill>
                  <a:schemeClr val="accent3">
                    <a:lumMod val="75000"/>
                  </a:schemeClr>
                </a:solidFill>
                <a:latin typeface="Arial Rounded MT Bold" charset="0"/>
              </a:rPr>
              <a:t>TEXT</a:t>
            </a:r>
            <a:endParaRPr kumimoji="0" lang="en-US" sz="1900" b="1" i="0" u="none" strike="noStrike" kern="1200" cap="none" spc="200" normalizeH="0" baseline="0" noProof="0" dirty="0">
              <a:ln>
                <a:noFill/>
              </a:ln>
              <a:solidFill>
                <a:schemeClr val="accent3">
                  <a:lumMod val="75000"/>
                </a:schemeClr>
              </a:solidFill>
              <a:effectLst/>
              <a:uLnTx/>
              <a:uFillTx/>
              <a:latin typeface="Arial Rounded MT Bold" charset="0"/>
            </a:endParaRPr>
          </a:p>
        </p:txBody>
      </p:sp>
      <p:sp>
        <p:nvSpPr>
          <p:cNvPr id="20" name="Title 1"/>
          <p:cNvSpPr txBox="1">
            <a:spLocks/>
          </p:cNvSpPr>
          <p:nvPr/>
        </p:nvSpPr>
        <p:spPr>
          <a:xfrm>
            <a:off x="7852120" y="3909087"/>
            <a:ext cx="2053880" cy="891513"/>
          </a:xfrm>
          <a:prstGeom prst="rect">
            <a:avLst/>
          </a:prstGeom>
        </p:spPr>
        <p:txBody>
          <a:bodyPr vert="horz" lIns="0" tIns="45720" rIns="0" bIns="45720" rtlCol="0" anchor="t" anchorCtr="0">
            <a:noAutofit/>
          </a:bodyPr>
          <a:lstStyle>
            <a:lvl1pPr algn="l" defTabSz="457200" rtl="0" eaLnBrk="1" latinLnBrk="0" hangingPunct="1">
              <a:spcBef>
                <a:spcPct val="0"/>
              </a:spcBef>
              <a:buNone/>
              <a:defRPr sz="2000" kern="1200" spc="200">
                <a:solidFill>
                  <a:schemeClr val="accent1">
                    <a:lumMod val="75000"/>
                  </a:schemeClr>
                </a:solidFill>
                <a:latin typeface="Neo Sans Intel Medium"/>
                <a:ea typeface="+mj-ea"/>
                <a:cs typeface="Neo Sans Intel Medium"/>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900" b="1" noProof="0" dirty="0" smtClean="0">
                <a:solidFill>
                  <a:schemeClr val="bg1">
                    <a:lumMod val="50000"/>
                  </a:schemeClr>
                </a:solidFill>
                <a:latin typeface="Arial Rounded MT Bold" charset="0"/>
              </a:rPr>
              <a:t>AUDIO</a:t>
            </a:r>
            <a:endParaRPr kumimoji="0" lang="en-US" sz="1900" b="1" i="0" u="none" strike="noStrike" kern="1200" cap="none" spc="200" normalizeH="0" baseline="0" noProof="0" dirty="0">
              <a:ln>
                <a:noFill/>
              </a:ln>
              <a:solidFill>
                <a:schemeClr val="bg1">
                  <a:lumMod val="50000"/>
                </a:schemeClr>
              </a:solidFill>
              <a:effectLst/>
              <a:uLnTx/>
              <a:uFillTx/>
              <a:latin typeface="Arial Rounded MT Bold" charset="0"/>
            </a:endParaRPr>
          </a:p>
        </p:txBody>
      </p:sp>
      <p:sp>
        <p:nvSpPr>
          <p:cNvPr id="21" name="Content Placeholder 2"/>
          <p:cNvSpPr txBox="1">
            <a:spLocks/>
          </p:cNvSpPr>
          <p:nvPr/>
        </p:nvSpPr>
        <p:spPr>
          <a:xfrm>
            <a:off x="4651720" y="5268433"/>
            <a:ext cx="1135920" cy="4465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lang="en-US" sz="3000" b="1" dirty="0" smtClean="0">
                <a:solidFill>
                  <a:sysClr val="window" lastClr="FFFFFF"/>
                </a:solidFill>
                <a:latin typeface="Arial" pitchFamily="34" charset="0"/>
                <a:cs typeface="Arial" pitchFamily="34" charset="0"/>
              </a:rPr>
              <a:t>97%</a:t>
            </a:r>
            <a:endParaRPr kumimoji="0" lang="en-US" sz="3000"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22" name="Content Placeholder 2"/>
          <p:cNvSpPr txBox="1">
            <a:spLocks/>
          </p:cNvSpPr>
          <p:nvPr/>
        </p:nvSpPr>
        <p:spPr>
          <a:xfrm>
            <a:off x="6251920" y="5268433"/>
            <a:ext cx="1135920" cy="4465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lang="en-US" sz="3000" b="1" dirty="0" smtClean="0">
                <a:solidFill>
                  <a:sysClr val="window" lastClr="FFFFFF"/>
                </a:solidFill>
                <a:latin typeface="Arial" pitchFamily="34" charset="0"/>
                <a:cs typeface="Arial" pitchFamily="34" charset="0"/>
              </a:rPr>
              <a:t>72%</a:t>
            </a:r>
            <a:endParaRPr kumimoji="0" lang="en-US" sz="3000"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23" name="Content Placeholder 2"/>
          <p:cNvSpPr txBox="1">
            <a:spLocks/>
          </p:cNvSpPr>
          <p:nvPr/>
        </p:nvSpPr>
        <p:spPr>
          <a:xfrm>
            <a:off x="7852120" y="5268433"/>
            <a:ext cx="1135920" cy="4465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lang="en-US" sz="3000" b="1" dirty="0" smtClean="0">
                <a:solidFill>
                  <a:sysClr val="window" lastClr="FFFFFF"/>
                </a:solidFill>
                <a:latin typeface="Arial" pitchFamily="34" charset="0"/>
                <a:cs typeface="Arial" pitchFamily="34" charset="0"/>
              </a:rPr>
              <a:t>50%</a:t>
            </a:r>
            <a:endParaRPr kumimoji="0" lang="en-US" sz="3000"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pic>
        <p:nvPicPr>
          <p:cNvPr id="1026" name="Picture 2" descr="C:\Users\akly\Downloads\icons\camera.png"/>
          <p:cNvPicPr>
            <a:picLocks noChangeAspect="1" noChangeArrowheads="1"/>
          </p:cNvPicPr>
          <p:nvPr/>
        </p:nvPicPr>
        <p:blipFill>
          <a:blip r:embed="rId4" cstate="print">
            <a:lum bright="100000"/>
          </a:blip>
          <a:srcRect/>
          <a:stretch>
            <a:fillRect/>
          </a:stretch>
        </p:blipFill>
        <p:spPr bwMode="auto">
          <a:xfrm>
            <a:off x="5261320" y="2819400"/>
            <a:ext cx="609599" cy="609599"/>
          </a:xfrm>
          <a:prstGeom prst="rect">
            <a:avLst/>
          </a:prstGeom>
          <a:noFill/>
        </p:spPr>
      </p:pic>
      <p:pic>
        <p:nvPicPr>
          <p:cNvPr id="1027" name="Picture 3" descr="C:\Users\akly\Downloads\icons\diaryentry.png"/>
          <p:cNvPicPr>
            <a:picLocks noChangeAspect="1" noChangeArrowheads="1"/>
          </p:cNvPicPr>
          <p:nvPr/>
        </p:nvPicPr>
        <p:blipFill>
          <a:blip r:embed="rId5" cstate="print">
            <a:lum bright="100000"/>
          </a:blip>
          <a:srcRect/>
          <a:stretch>
            <a:fillRect/>
          </a:stretch>
        </p:blipFill>
        <p:spPr bwMode="auto">
          <a:xfrm>
            <a:off x="3584920" y="2743200"/>
            <a:ext cx="609600" cy="609600"/>
          </a:xfrm>
          <a:prstGeom prst="rect">
            <a:avLst/>
          </a:prstGeom>
          <a:noFill/>
        </p:spPr>
      </p:pic>
      <p:pic>
        <p:nvPicPr>
          <p:cNvPr id="1028" name="Picture 4" descr="C:\Users\akly\Downloads\icons\pencil_paper.png"/>
          <p:cNvPicPr>
            <a:picLocks noChangeAspect="1" noChangeArrowheads="1"/>
          </p:cNvPicPr>
          <p:nvPr/>
        </p:nvPicPr>
        <p:blipFill>
          <a:blip r:embed="rId6" cstate="print">
            <a:lum bright="100000"/>
          </a:blip>
          <a:srcRect/>
          <a:stretch>
            <a:fillRect/>
          </a:stretch>
        </p:blipFill>
        <p:spPr bwMode="auto">
          <a:xfrm>
            <a:off x="6861520" y="3657600"/>
            <a:ext cx="533400" cy="533400"/>
          </a:xfrm>
          <a:prstGeom prst="rect">
            <a:avLst/>
          </a:prstGeom>
          <a:noFill/>
        </p:spPr>
      </p:pic>
      <p:pic>
        <p:nvPicPr>
          <p:cNvPr id="1030" name="Picture 6" descr="C:\Users\akly\Downloads\icons\microphone.png"/>
          <p:cNvPicPr>
            <a:picLocks noChangeAspect="1" noChangeArrowheads="1"/>
          </p:cNvPicPr>
          <p:nvPr/>
        </p:nvPicPr>
        <p:blipFill>
          <a:blip r:embed="rId7" cstate="print">
            <a:lum bright="100000"/>
          </a:blip>
          <a:srcRect/>
          <a:stretch>
            <a:fillRect/>
          </a:stretch>
        </p:blipFill>
        <p:spPr bwMode="auto">
          <a:xfrm>
            <a:off x="8614120" y="4294187"/>
            <a:ext cx="506413" cy="506413"/>
          </a:xfrm>
          <a:prstGeom prst="rect">
            <a:avLst/>
          </a:prstGeom>
          <a:noFill/>
        </p:spPr>
      </p:pic>
      <p:sp>
        <p:nvSpPr>
          <p:cNvPr id="17" name="Content Placeholder 2"/>
          <p:cNvSpPr txBox="1">
            <a:spLocks/>
          </p:cNvSpPr>
          <p:nvPr/>
        </p:nvSpPr>
        <p:spPr>
          <a:xfrm>
            <a:off x="3048000" y="5257800"/>
            <a:ext cx="1135920" cy="446567"/>
          </a:xfrm>
          <a:prstGeom prst="rect">
            <a:avLst/>
          </a:prstGeom>
          <a:noFill/>
        </p:spPr>
        <p:txBody>
          <a:bodyPr vert="horz" lIns="0" tIns="45720" rIns="0" bIns="45720" rtlCol="0">
            <a:noAutofit/>
          </a:bodyPr>
          <a:lstStyle/>
          <a:p>
            <a:pPr marL="0" marR="0" lvl="0" indent="0" algn="r" defTabSz="457200" rtl="0" eaLnBrk="1" fontAlgn="auto" latinLnBrk="0" hangingPunct="1">
              <a:lnSpc>
                <a:spcPct val="80000"/>
              </a:lnSpc>
              <a:spcBef>
                <a:spcPct val="20000"/>
              </a:spcBef>
              <a:spcAft>
                <a:spcPts val="0"/>
              </a:spcAft>
              <a:buClrTx/>
              <a:buSzTx/>
              <a:buFont typeface="Arial"/>
              <a:buNone/>
              <a:tabLst/>
              <a:defRPr/>
            </a:pPr>
            <a:r>
              <a:rPr kumimoji="0" lang="en-US" sz="3000" b="1" i="0" u="none" strike="noStrike" kern="1200" cap="none" spc="0" normalizeH="0" baseline="0" noProof="0" dirty="0" smtClean="0">
                <a:ln>
                  <a:noFill/>
                </a:ln>
                <a:solidFill>
                  <a:sysClr val="window" lastClr="FFFFFF"/>
                </a:solidFill>
                <a:effectLst/>
                <a:uLnTx/>
                <a:uFillTx/>
                <a:latin typeface="Arial" pitchFamily="34" charset="0"/>
                <a:cs typeface="Arial" pitchFamily="34" charset="0"/>
              </a:rPr>
              <a:t>36</a:t>
            </a:r>
            <a:endParaRPr kumimoji="0" lang="en-US" sz="3000" b="1" i="0" u="none" strike="noStrike" kern="120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8" name="Content Placeholder 2"/>
          <p:cNvSpPr txBox="1">
            <a:spLocks/>
          </p:cNvSpPr>
          <p:nvPr/>
        </p:nvSpPr>
        <p:spPr>
          <a:xfrm>
            <a:off x="304800" y="3733800"/>
            <a:ext cx="2590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5400" dirty="0" smtClean="0">
                <a:solidFill>
                  <a:schemeClr val="tx1">
                    <a:lumMod val="65000"/>
                    <a:lumOff val="35000"/>
                  </a:schemeClr>
                </a:solidFill>
              </a:rPr>
              <a:t>32/36 </a:t>
            </a:r>
            <a:r>
              <a:rPr lang="en-US" sz="5400" dirty="0" smtClean="0">
                <a:solidFill>
                  <a:schemeClr val="tx1">
                    <a:lumMod val="65000"/>
                    <a:lumOff val="35000"/>
                  </a:schemeClr>
                </a:solidFill>
                <a:sym typeface="Wingdings"/>
              </a:rPr>
              <a:t></a:t>
            </a:r>
            <a:endParaRPr lang="en-US" sz="5400"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Emotionary</a:t>
            </a:r>
            <a:r>
              <a:rPr lang="en-US" dirty="0" smtClean="0"/>
              <a:t> Findings</a:t>
            </a:r>
            <a:endParaRPr lang="en-US" dirty="0"/>
          </a:p>
        </p:txBody>
      </p:sp>
      <p:sp>
        <p:nvSpPr>
          <p:cNvPr id="4" name="Content Placeholder 2"/>
          <p:cNvSpPr txBox="1">
            <a:spLocks/>
          </p:cNvSpPr>
          <p:nvPr/>
        </p:nvSpPr>
        <p:spPr>
          <a:xfrm>
            <a:off x="457200" y="1219200"/>
            <a:ext cx="77724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65000"/>
                    <a:lumOff val="35000"/>
                  </a:schemeClr>
                </a:solidFill>
              </a:rPr>
              <a:t>Learning</a:t>
            </a: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dirty="0" smtClean="0">
                <a:solidFill>
                  <a:schemeClr val="tx1">
                    <a:lumMod val="65000"/>
                    <a:lumOff val="35000"/>
                  </a:schemeClr>
                </a:solidFill>
              </a:rPr>
              <a:t>Some students able to connect emotions with specific events</a:t>
            </a: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dirty="0" smtClean="0">
                <a:solidFill>
                  <a:schemeClr val="tx1">
                    <a:lumMod val="65000"/>
                    <a:lumOff val="35000"/>
                  </a:schemeClr>
                </a:solidFill>
              </a:rPr>
              <a:t>Responses typically a short sentence</a:t>
            </a:r>
          </a:p>
          <a:p>
            <a:pPr marR="0" lvl="0" algn="l" defTabSz="914400" rtl="0" eaLnBrk="1" fontAlgn="auto" latinLnBrk="0" hangingPunct="1">
              <a:lnSpc>
                <a:spcPct val="100000"/>
              </a:lnSpc>
              <a:spcBef>
                <a:spcPct val="20000"/>
              </a:spcBef>
              <a:spcAft>
                <a:spcPts val="0"/>
              </a:spcAft>
              <a:buClrTx/>
              <a:buSzTx/>
              <a:tabLst/>
              <a:defRPr/>
            </a:pPr>
            <a:endParaRPr lang="en-US" sz="2000" dirty="0" smtClean="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65000"/>
                    <a:lumOff val="35000"/>
                  </a:schemeClr>
                </a:solidFill>
              </a:rPr>
              <a:t>Engagement</a:t>
            </a:r>
            <a:endParaRPr kumimoji="0" lang="en-US" sz="2800" b="1" i="0" u="none" strike="noStrike" kern="1200" cap="none" spc="0" normalizeH="0" noProof="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i="0" u="none" strike="noStrike" kern="1200" cap="none" spc="0" normalizeH="0" noProof="0" dirty="0" smtClean="0">
                <a:ln>
                  <a:noFill/>
                </a:ln>
                <a:solidFill>
                  <a:schemeClr val="tx1">
                    <a:lumMod val="65000"/>
                    <a:lumOff val="35000"/>
                  </a:schemeClr>
                </a:solidFill>
                <a:effectLst/>
                <a:uLnTx/>
                <a:uFillTx/>
              </a:rPr>
              <a:t>Students excited to have their turn with the </a:t>
            </a:r>
            <a:r>
              <a:rPr kumimoji="0" lang="en-US" sz="2800" i="0" u="none" strike="noStrike" kern="1200" cap="none" spc="0" normalizeH="0" noProof="0" dirty="0" err="1" smtClean="0">
                <a:ln>
                  <a:noFill/>
                </a:ln>
                <a:solidFill>
                  <a:schemeClr val="tx1">
                    <a:lumMod val="65000"/>
                    <a:lumOff val="35000"/>
                  </a:schemeClr>
                </a:solidFill>
                <a:effectLst/>
                <a:uLnTx/>
                <a:uFillTx/>
              </a:rPr>
              <a:t>iPad</a:t>
            </a:r>
            <a:endParaRPr kumimoji="0" lang="en-US" sz="2800" i="0" u="none" strike="noStrike" kern="1200" cap="none" spc="0" normalizeH="0" baseline="0" noProof="0" dirty="0" smtClean="0">
              <a:ln>
                <a:noFill/>
              </a:ln>
              <a:solidFill>
                <a:schemeClr val="tx1">
                  <a:lumMod val="65000"/>
                  <a:lumOff val="35000"/>
                </a:schemeClr>
              </a:solidFill>
              <a:effectLst/>
              <a:uLnTx/>
              <a:uFillTx/>
            </a:endParaRPr>
          </a:p>
        </p:txBody>
      </p:sp>
    </p:spTree>
    <p:extLst>
      <p:ext uri="{BB962C8B-B14F-4D97-AF65-F5344CB8AC3E}">
        <p14:creationId xmlns:p14="http://schemas.microsoft.com/office/powerpoint/2010/main" val="397099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4" name="Content Placeholder 2"/>
          <p:cNvSpPr txBox="1">
            <a:spLocks/>
          </p:cNvSpPr>
          <p:nvPr/>
        </p:nvSpPr>
        <p:spPr>
          <a:xfrm>
            <a:off x="457200" y="1219200"/>
            <a:ext cx="84582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800" b="1" dirty="0" smtClean="0">
                <a:solidFill>
                  <a:schemeClr val="tx1">
                    <a:lumMod val="65000"/>
                    <a:lumOff val="35000"/>
                  </a:schemeClr>
                </a:solidFill>
              </a:rPr>
              <a:t>Thank you to….</a:t>
            </a:r>
            <a:endParaRPr kumimoji="0" lang="en-US" sz="2800" b="1" i="0" u="none" strike="noStrike" kern="1200" cap="none" spc="0" normalizeH="0" noProof="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noProof="0" dirty="0" smtClean="0">
                <a:solidFill>
                  <a:schemeClr val="tx1">
                    <a:lumMod val="65000"/>
                    <a:lumOff val="35000"/>
                  </a:schemeClr>
                </a:solidFill>
              </a:rPr>
              <a:t>Pacific Autism Center for Education </a:t>
            </a:r>
            <a:r>
              <a:rPr lang="en-US" sz="2000" noProof="0" dirty="0" smtClean="0">
                <a:solidFill>
                  <a:schemeClr val="tx1">
                    <a:lumMod val="65000"/>
                    <a:lumOff val="35000"/>
                  </a:schemeClr>
                </a:solidFill>
              </a:rPr>
              <a:t>(</a:t>
            </a:r>
            <a:r>
              <a:rPr lang="en-US" sz="2000" noProof="0" dirty="0" err="1" smtClean="0">
                <a:solidFill>
                  <a:schemeClr val="tx1">
                    <a:lumMod val="65000"/>
                    <a:lumOff val="35000"/>
                  </a:schemeClr>
                </a:solidFill>
              </a:rPr>
              <a:t>pacificautism.org</a:t>
            </a:r>
            <a:r>
              <a:rPr lang="en-US" sz="2000" noProof="0" dirty="0" smtClean="0">
                <a:solidFill>
                  <a:schemeClr val="tx1">
                    <a:lumMod val="65000"/>
                    <a:lumOff val="35000"/>
                  </a:schemeClr>
                </a:solidFill>
              </a:rPr>
              <a:t>)</a:t>
            </a:r>
            <a:endParaRPr kumimoji="0" lang="en-US" sz="2000" i="0" u="none" strike="noStrike" kern="1200" cap="none" spc="0" normalizeH="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noProof="0" dirty="0" smtClean="0">
                <a:solidFill>
                  <a:schemeClr val="tx1">
                    <a:lumMod val="65000"/>
                    <a:lumOff val="35000"/>
                  </a:schemeClr>
                </a:solidFill>
              </a:rPr>
              <a:t>Associated Learning &amp; Language Specialists </a:t>
            </a:r>
            <a:r>
              <a:rPr lang="en-US" sz="2000" noProof="0" dirty="0" smtClean="0">
                <a:solidFill>
                  <a:schemeClr val="tx1">
                    <a:lumMod val="65000"/>
                    <a:lumOff val="35000"/>
                  </a:schemeClr>
                </a:solidFill>
              </a:rPr>
              <a:t>(</a:t>
            </a:r>
            <a:r>
              <a:rPr lang="en-US" sz="2000" noProof="0" dirty="0" err="1" smtClean="0">
                <a:solidFill>
                  <a:schemeClr val="tx1">
                    <a:lumMod val="65000"/>
                    <a:lumOff val="35000"/>
                  </a:schemeClr>
                </a:solidFill>
              </a:rPr>
              <a:t>allsinc.com</a:t>
            </a:r>
            <a:r>
              <a:rPr lang="en-US" sz="2000" noProof="0" dirty="0" smtClean="0">
                <a:solidFill>
                  <a:schemeClr val="tx1">
                    <a:lumMod val="65000"/>
                    <a:lumOff val="35000"/>
                  </a:schemeClr>
                </a:solidFill>
              </a:rPr>
              <a:t>)</a:t>
            </a:r>
            <a:endParaRPr kumimoji="0" lang="en-US" sz="2000" i="0" u="none" strike="noStrike" kern="1200" cap="none" spc="0" normalizeH="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noProof="0" dirty="0" smtClean="0">
                <a:solidFill>
                  <a:schemeClr val="tx1">
                    <a:lumMod val="65000"/>
                    <a:lumOff val="35000"/>
                  </a:schemeClr>
                </a:solidFill>
              </a:rPr>
              <a:t>Developmental Pathways </a:t>
            </a:r>
            <a:r>
              <a:rPr lang="en-US" sz="2000" noProof="0" dirty="0" smtClean="0">
                <a:solidFill>
                  <a:schemeClr val="tx1">
                    <a:lumMod val="65000"/>
                    <a:lumOff val="35000"/>
                  </a:schemeClr>
                </a:solidFill>
              </a:rPr>
              <a:t>(</a:t>
            </a:r>
            <a:r>
              <a:rPr lang="en-US" sz="2000" noProof="0" dirty="0" err="1" smtClean="0">
                <a:solidFill>
                  <a:schemeClr val="tx1">
                    <a:lumMod val="65000"/>
                    <a:lumOff val="35000"/>
                  </a:schemeClr>
                </a:solidFill>
              </a:rPr>
              <a:t>developmentalpathways.com</a:t>
            </a:r>
            <a:r>
              <a:rPr lang="en-US" sz="2000" noProof="0" dirty="0" smtClean="0">
                <a:solidFill>
                  <a:schemeClr val="tx1">
                    <a:lumMod val="65000"/>
                    <a:lumOff val="35000"/>
                  </a:schemeClr>
                </a:solidFill>
              </a:rPr>
              <a:t>)</a:t>
            </a:r>
            <a:endParaRPr kumimoji="0" lang="en-US" sz="2000" i="0" u="none" strike="noStrike" kern="1200" cap="none" spc="0" normalizeH="0" dirty="0" smtClean="0">
              <a:ln>
                <a:noFill/>
              </a:ln>
              <a:solidFill>
                <a:schemeClr val="tx1">
                  <a:lumMod val="65000"/>
                  <a:lumOff val="35000"/>
                </a:schemeClr>
              </a:solidFill>
              <a:effectLst/>
              <a:uLnTx/>
              <a:uFillTx/>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noProof="0" dirty="0" smtClean="0">
                <a:solidFill>
                  <a:schemeClr val="tx1">
                    <a:lumMod val="65000"/>
                    <a:lumOff val="35000"/>
                  </a:schemeClr>
                </a:solidFill>
              </a:rPr>
              <a:t>All the parents, therapists, &amp; students who tested and supported our project!</a:t>
            </a: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lang="en-US" sz="2800" dirty="0" smtClean="0">
                <a:solidFill>
                  <a:schemeClr val="tx1">
                    <a:lumMod val="65000"/>
                    <a:lumOff val="35000"/>
                  </a:schemeClr>
                </a:solidFill>
              </a:rPr>
              <a:t>Microsoft, for awarding us a </a:t>
            </a:r>
            <a:r>
              <a:rPr lang="en-US" sz="2800" dirty="0" err="1" smtClean="0">
                <a:solidFill>
                  <a:schemeClr val="tx1">
                    <a:lumMod val="65000"/>
                    <a:lumOff val="35000"/>
                  </a:schemeClr>
                </a:solidFill>
              </a:rPr>
              <a:t>Kinect</a:t>
            </a:r>
            <a:endParaRPr lang="en-US" sz="2800" noProof="0" dirty="0" smtClean="0">
              <a:solidFill>
                <a:schemeClr val="tx1">
                  <a:lumMod val="65000"/>
                  <a:lumOff val="35000"/>
                </a:schemeClr>
              </a:solidFill>
            </a:endParaRPr>
          </a:p>
          <a:p>
            <a:pPr marL="342900" marR="0" lvl="0" indent="-342900" algn="l" defTabSz="914400" rtl="0" eaLnBrk="1" fontAlgn="auto" latinLnBrk="0" hangingPunct="1">
              <a:lnSpc>
                <a:spcPct val="100000"/>
              </a:lnSpc>
              <a:spcBef>
                <a:spcPct val="20000"/>
              </a:spcBef>
              <a:spcAft>
                <a:spcPts val="0"/>
              </a:spcAft>
              <a:buClrTx/>
              <a:buSzTx/>
              <a:buFont typeface="Arial"/>
              <a:buChar char="•"/>
              <a:tabLst/>
              <a:defRPr/>
            </a:pPr>
            <a:r>
              <a:rPr kumimoji="0" lang="en-US" sz="2800" i="0" u="none" strike="noStrike" kern="1200" cap="none" spc="0" normalizeH="0" baseline="0" dirty="0" smtClean="0">
                <a:ln>
                  <a:noFill/>
                </a:ln>
                <a:solidFill>
                  <a:schemeClr val="tx1">
                    <a:lumMod val="65000"/>
                    <a:lumOff val="35000"/>
                  </a:schemeClr>
                </a:solidFill>
                <a:effectLst/>
                <a:uLnTx/>
                <a:uFillTx/>
              </a:rPr>
              <a:t>Financial support from Mr. Reece </a:t>
            </a:r>
            <a:r>
              <a:rPr kumimoji="0" lang="en-US" sz="2800" i="0" u="none" strike="noStrike" kern="1200" cap="none" spc="0" normalizeH="0" baseline="0" dirty="0" err="1" smtClean="0">
                <a:ln>
                  <a:noFill/>
                </a:ln>
                <a:solidFill>
                  <a:schemeClr val="tx1">
                    <a:lumMod val="65000"/>
                    <a:lumOff val="35000"/>
                  </a:schemeClr>
                </a:solidFill>
                <a:effectLst/>
                <a:uLnTx/>
                <a:uFillTx/>
              </a:rPr>
              <a:t>Duca</a:t>
            </a:r>
            <a:endParaRPr kumimoji="0" lang="en-US" sz="2800" i="0" u="none" strike="noStrike" kern="1200" cap="none" spc="0" normalizeH="0" baseline="0" noProof="0" dirty="0" smtClean="0">
              <a:ln>
                <a:noFill/>
              </a:ln>
              <a:solidFill>
                <a:schemeClr val="tx1">
                  <a:lumMod val="65000"/>
                  <a:lumOff val="35000"/>
                </a:schemeClr>
              </a:solidFill>
              <a:effectLst/>
              <a:uLnTx/>
              <a:uFillTx/>
            </a:endParaRPr>
          </a:p>
        </p:txBody>
      </p:sp>
    </p:spTree>
    <p:extLst>
      <p:ext uri="{BB962C8B-B14F-4D97-AF65-F5344CB8AC3E}">
        <p14:creationId xmlns:p14="http://schemas.microsoft.com/office/powerpoint/2010/main" val="11343068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Background</a:t>
            </a:r>
            <a:endParaRPr lang="en-US" dirty="0"/>
          </a:p>
        </p:txBody>
      </p:sp>
      <p:sp>
        <p:nvSpPr>
          <p:cNvPr id="3" name="Content Placeholder 2"/>
          <p:cNvSpPr>
            <a:spLocks noGrp="1"/>
          </p:cNvSpPr>
          <p:nvPr>
            <p:ph idx="1"/>
          </p:nvPr>
        </p:nvSpPr>
        <p:spPr>
          <a:xfrm>
            <a:off x="457200" y="1447800"/>
            <a:ext cx="8229600" cy="4525963"/>
          </a:xfrm>
        </p:spPr>
        <p:txBody>
          <a:bodyPr/>
          <a:lstStyle/>
          <a:p>
            <a:pPr lvl="0">
              <a:spcBef>
                <a:spcPts val="600"/>
              </a:spcBef>
            </a:pPr>
            <a:endParaRPr lang="en-US" dirty="0" smtClean="0">
              <a:solidFill>
                <a:schemeClr val="tx1">
                  <a:lumMod val="65000"/>
                  <a:lumOff val="35000"/>
                </a:schemeClr>
              </a:solidFill>
            </a:endParaRPr>
          </a:p>
          <a:p>
            <a:endParaRPr lang="en-US" dirty="0">
              <a:solidFill>
                <a:schemeClr val="tx1">
                  <a:lumMod val="65000"/>
                  <a:lumOff val="35000"/>
                </a:schemeClr>
              </a:solidFill>
            </a:endParaRPr>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99"/>
          <p:cNvSpPr txBox="1">
            <a:spLocks/>
          </p:cNvSpPr>
          <p:nvPr/>
        </p:nvSpPr>
        <p:spPr>
          <a:xfrm>
            <a:off x="533400" y="1219200"/>
            <a:ext cx="8153400" cy="1969740"/>
          </a:xfrm>
          <a:prstGeom prst="rect">
            <a:avLst/>
          </a:prstGeom>
          <a:noFill/>
          <a:ln>
            <a:noFill/>
          </a:ln>
        </p:spPr>
        <p:txBody>
          <a:bodyPr vert="horz" wrap="square" lIns="91425" tIns="91425" rIns="91425" bIns="91425" rtlCol="0" anchor="ctr" anchorCtr="0">
            <a:spAutoFit/>
          </a:bodyPr>
          <a:lstStyle/>
          <a:p>
            <a:pPr marL="342900" marR="0" lvl="0" indent="-342900" algn="l" defTabSz="914400" rtl="0" eaLnBrk="1" fontAlgn="auto" latinLnBrk="0" hangingPunct="1">
              <a:lnSpc>
                <a:spcPct val="100000"/>
              </a:lnSpc>
              <a:spcBef>
                <a:spcPts val="0"/>
              </a:spcBef>
              <a:spcAft>
                <a:spcPts val="0"/>
              </a:spcAft>
              <a:buClrTx/>
              <a:buSzTx/>
              <a:tabLst/>
              <a:defRPr/>
            </a:pPr>
            <a:r>
              <a:rPr lang="en-US" sz="3200" b="1" dirty="0" smtClean="0">
                <a:solidFill>
                  <a:schemeClr val="tx1">
                    <a:lumMod val="65000"/>
                    <a:lumOff val="35000"/>
                  </a:schemeClr>
                </a:solidFill>
              </a:rPr>
              <a:t>Autism and ASD</a:t>
            </a:r>
            <a:endParaRPr kumimoji="0" lang="en-US" sz="3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p>
            <a:pPr marL="381000" marR="0" lvl="0" indent="-139700" algn="l" defTabSz="914400" rtl="0" eaLnBrk="1" fontAlgn="auto" latinLnBrk="0" hangingPunct="1">
              <a:lnSpc>
                <a:spcPct val="100000"/>
              </a:lnSpc>
              <a:spcBef>
                <a:spcPts val="0"/>
              </a:spcBef>
              <a:spcAft>
                <a:spcPts val="0"/>
              </a:spcAft>
              <a:buClr>
                <a:schemeClr val="tx1">
                  <a:lumMod val="50000"/>
                  <a:lumOff val="50000"/>
                </a:schemeClr>
              </a:buClr>
              <a:buSzPct val="100000"/>
              <a:buFont typeface="Arial" pitchFamily="34" charset="0"/>
              <a:buChar char="•"/>
              <a:tabLst/>
              <a:defRPr/>
            </a:pPr>
            <a:r>
              <a:rPr kumimoji="0" lang="en-US" sz="2800" b="0" i="0" u="none" strike="noStrike" kern="1200" cap="none" spc="0" normalizeH="0" baseline="0" noProof="0" dirty="0" smtClean="0">
                <a:ln>
                  <a:noFill/>
                </a:ln>
                <a:solidFill>
                  <a:schemeClr val="tx1">
                    <a:lumMod val="65000"/>
                    <a:lumOff val="35000"/>
                  </a:schemeClr>
                </a:solidFill>
                <a:effectLst/>
                <a:uLnTx/>
                <a:uFillTx/>
              </a:rPr>
              <a:t>Affects 1 in 88 American children</a:t>
            </a:r>
          </a:p>
          <a:p>
            <a:pPr marL="381000" marR="0" lvl="0" indent="-139700" algn="l" defTabSz="914400" rtl="0" eaLnBrk="1" fontAlgn="auto" latinLnBrk="0" hangingPunct="1">
              <a:lnSpc>
                <a:spcPct val="100000"/>
              </a:lnSpc>
              <a:spcBef>
                <a:spcPts val="0"/>
              </a:spcBef>
              <a:spcAft>
                <a:spcPts val="0"/>
              </a:spcAft>
              <a:buClr>
                <a:schemeClr val="tx1">
                  <a:lumMod val="50000"/>
                  <a:lumOff val="50000"/>
                </a:schemeClr>
              </a:buClr>
              <a:buSzPct val="100000"/>
              <a:buFont typeface="Arial" pitchFamily="34" charset="0"/>
              <a:buChar char="•"/>
              <a:tabLst/>
              <a:defRPr/>
            </a:pPr>
            <a:r>
              <a:rPr kumimoji="0" lang="en-US" sz="2800" b="0" i="0" u="none" strike="noStrike" kern="1200" cap="none" spc="0" normalizeH="0" baseline="0" noProof="0" dirty="0" smtClean="0">
                <a:ln>
                  <a:noFill/>
                </a:ln>
                <a:solidFill>
                  <a:schemeClr val="tx1">
                    <a:lumMod val="65000"/>
                    <a:lumOff val="35000"/>
                  </a:schemeClr>
                </a:solidFill>
                <a:effectLst/>
                <a:uLnTx/>
                <a:uFillTx/>
              </a:rPr>
              <a:t># of yearly diagnoses </a:t>
            </a:r>
          </a:p>
          <a:p>
            <a:pPr marL="838200" lvl="1" indent="-139700">
              <a:buClr>
                <a:schemeClr val="tx1">
                  <a:lumMod val="50000"/>
                  <a:lumOff val="50000"/>
                </a:schemeClr>
              </a:buClr>
              <a:buSzPct val="100000"/>
              <a:buFont typeface="Arial" pitchFamily="34" charset="0"/>
              <a:buChar char="•"/>
              <a:defRPr/>
            </a:pPr>
            <a:r>
              <a:rPr lang="en-US" sz="2800" dirty="0" smtClean="0">
                <a:solidFill>
                  <a:schemeClr val="tx1">
                    <a:lumMod val="65000"/>
                    <a:lumOff val="35000"/>
                  </a:schemeClr>
                </a:solidFill>
              </a:rPr>
              <a:t>Autism </a:t>
            </a:r>
            <a:r>
              <a:rPr kumimoji="0" lang="en-US" sz="2800" b="0" i="0" u="none" strike="noStrike" kern="1200" cap="none" spc="0" normalizeH="0" baseline="0" noProof="0" dirty="0" smtClean="0">
                <a:ln>
                  <a:noFill/>
                </a:ln>
                <a:solidFill>
                  <a:schemeClr val="tx1">
                    <a:lumMod val="65000"/>
                    <a:lumOff val="35000"/>
                  </a:schemeClr>
                </a:solidFill>
                <a:effectLst/>
                <a:uLnTx/>
                <a:uFillTx/>
              </a:rPr>
              <a:t>&gt; cancer + diabetes + pediatric AIDs</a:t>
            </a:r>
          </a:p>
        </p:txBody>
      </p:sp>
      <p:sp>
        <p:nvSpPr>
          <p:cNvPr id="12" name="Shape 100"/>
          <p:cNvSpPr txBox="1">
            <a:spLocks/>
          </p:cNvSpPr>
          <p:nvPr/>
        </p:nvSpPr>
        <p:spPr>
          <a:xfrm>
            <a:off x="533400" y="3352800"/>
            <a:ext cx="8153400" cy="2400627"/>
          </a:xfrm>
          <a:prstGeom prst="rect">
            <a:avLst/>
          </a:prstGeom>
          <a:noFill/>
          <a:ln>
            <a:noFill/>
          </a:ln>
        </p:spPr>
        <p:txBody>
          <a:bodyPr wrap="square" lIns="91425" tIns="91425" rIns="91425" bIns="91425" anchor="ctr" anchorCtr="0">
            <a:spAutoFit/>
          </a:bodyPr>
          <a:lstStyle/>
          <a:p>
            <a:pPr marL="342900" marR="0" lvl="0" indent="-342900" algn="l" defTabSz="914400" rtl="0" eaLnBrk="1" fontAlgn="auto" latinLnBrk="0" hangingPunct="1">
              <a:lnSpc>
                <a:spcPct val="100000"/>
              </a:lnSpc>
              <a:spcBef>
                <a:spcPts val="0"/>
              </a:spcBef>
              <a:spcAft>
                <a:spcPts val="0"/>
              </a:spcAft>
              <a:buClrTx/>
              <a:buSzTx/>
              <a:tabLst/>
              <a:defRPr/>
            </a:pPr>
            <a:r>
              <a:rPr lang="en-US" sz="3200" b="1" dirty="0" smtClean="0">
                <a:solidFill>
                  <a:schemeClr val="tx1">
                    <a:lumMod val="65000"/>
                    <a:lumOff val="35000"/>
                  </a:schemeClr>
                </a:solidFill>
              </a:rPr>
              <a:t>Problem</a:t>
            </a:r>
            <a:endParaRPr kumimoji="0" lang="en-US" sz="16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smtClean="0">
                <a:ln>
                  <a:noFill/>
                </a:ln>
                <a:solidFill>
                  <a:schemeClr val="tx1">
                    <a:lumMod val="65000"/>
                    <a:lumOff val="35000"/>
                  </a:schemeClr>
                </a:solidFill>
                <a:effectLst/>
                <a:uLnTx/>
                <a:uFillTx/>
              </a:rPr>
              <a:t>Children with autism struggle socially with</a:t>
            </a:r>
            <a:r>
              <a:rPr lang="en-US" sz="2800" noProof="0" dirty="0" smtClean="0">
                <a:solidFill>
                  <a:schemeClr val="tx1">
                    <a:lumMod val="65000"/>
                    <a:lumOff val="35000"/>
                  </a:schemeClr>
                </a:solidFill>
              </a:rPr>
              <a:t>:</a:t>
            </a:r>
            <a:endParaRPr kumimoji="0" lang="en-US" sz="2800" b="0" i="0" u="none" strike="noStrike" kern="1200" cap="none" spc="0" normalizeH="0" baseline="0" noProof="0" dirty="0" smtClean="0">
              <a:ln>
                <a:noFill/>
              </a:ln>
              <a:solidFill>
                <a:schemeClr val="tx1">
                  <a:lumMod val="65000"/>
                  <a:lumOff val="35000"/>
                </a:schemeClr>
              </a:solidFill>
              <a:effectLst/>
              <a:uLnTx/>
              <a:uFillTx/>
            </a:endParaRPr>
          </a:p>
          <a:p>
            <a:pPr marL="381000" marR="0" lvl="0" indent="-139700" algn="l" defTabSz="914400" rtl="0" eaLnBrk="1" fontAlgn="auto" latinLnBrk="0" hangingPunct="1">
              <a:lnSpc>
                <a:spcPct val="100000"/>
              </a:lnSpc>
              <a:spcBef>
                <a:spcPts val="0"/>
              </a:spcBef>
              <a:spcAft>
                <a:spcPts val="0"/>
              </a:spcAft>
              <a:buClr>
                <a:schemeClr val="tx1">
                  <a:lumMod val="50000"/>
                  <a:lumOff val="50000"/>
                </a:schemeClr>
              </a:buClr>
              <a:buSzPct val="100000"/>
              <a:buFont typeface="Arial" pitchFamily="34" charset="0"/>
              <a:buChar char="•"/>
              <a:tabLst/>
              <a:defRPr/>
            </a:pPr>
            <a:r>
              <a:rPr kumimoji="0" lang="en-US" sz="2800" b="0" i="0" u="none" strike="noStrike" kern="1200" cap="none" spc="0" normalizeH="0" baseline="0" noProof="0" dirty="0" smtClean="0">
                <a:ln>
                  <a:noFill/>
                </a:ln>
                <a:solidFill>
                  <a:schemeClr val="tx1">
                    <a:lumMod val="65000"/>
                    <a:lumOff val="35000"/>
                  </a:schemeClr>
                </a:solidFill>
                <a:effectLst/>
                <a:uLnTx/>
                <a:uFillTx/>
              </a:rPr>
              <a:t>Verbal/non-verbal</a:t>
            </a:r>
            <a:r>
              <a:rPr kumimoji="0" lang="en-US" sz="2800" b="0" i="0" u="none" strike="noStrike" kern="1200" cap="none" spc="0" normalizeH="0" noProof="0" dirty="0" smtClean="0">
                <a:ln>
                  <a:noFill/>
                </a:ln>
                <a:solidFill>
                  <a:schemeClr val="tx1">
                    <a:lumMod val="65000"/>
                    <a:lumOff val="35000"/>
                  </a:schemeClr>
                </a:solidFill>
                <a:effectLst/>
                <a:uLnTx/>
                <a:uFillTx/>
              </a:rPr>
              <a:t> c</a:t>
            </a:r>
            <a:r>
              <a:rPr kumimoji="0" lang="en-US" sz="2800" b="0" i="0" u="none" strike="noStrike" kern="1200" cap="none" spc="0" normalizeH="0" baseline="0" noProof="0" dirty="0" smtClean="0">
                <a:ln>
                  <a:noFill/>
                </a:ln>
                <a:solidFill>
                  <a:schemeClr val="tx1">
                    <a:lumMod val="65000"/>
                    <a:lumOff val="35000"/>
                  </a:schemeClr>
                </a:solidFill>
                <a:effectLst/>
                <a:uLnTx/>
                <a:uFillTx/>
              </a:rPr>
              <a:t>ommunication</a:t>
            </a:r>
          </a:p>
          <a:p>
            <a:pPr marL="381000" marR="0" lvl="0" indent="-139700" algn="l" defTabSz="914400" rtl="0" eaLnBrk="1" fontAlgn="auto" latinLnBrk="0" hangingPunct="1">
              <a:lnSpc>
                <a:spcPct val="100000"/>
              </a:lnSpc>
              <a:spcBef>
                <a:spcPts val="0"/>
              </a:spcBef>
              <a:spcAft>
                <a:spcPts val="0"/>
              </a:spcAft>
              <a:buClr>
                <a:schemeClr val="tx1">
                  <a:lumMod val="50000"/>
                  <a:lumOff val="50000"/>
                </a:schemeClr>
              </a:buClr>
              <a:buSzPct val="100000"/>
              <a:buFont typeface="Arial" pitchFamily="34" charset="0"/>
              <a:buChar char="•"/>
              <a:tabLst/>
              <a:defRPr/>
            </a:pPr>
            <a:r>
              <a:rPr kumimoji="0" lang="en-US" sz="2800" b="0" i="0" u="none" strike="noStrike" kern="1200" cap="none" spc="0" normalizeH="0" baseline="0" noProof="0" dirty="0" smtClean="0">
                <a:ln>
                  <a:noFill/>
                </a:ln>
                <a:solidFill>
                  <a:schemeClr val="tx1">
                    <a:lumMod val="65000"/>
                    <a:lumOff val="35000"/>
                  </a:schemeClr>
                </a:solidFill>
                <a:effectLst/>
                <a:uLnTx/>
                <a:uFillTx/>
              </a:rPr>
              <a:t>Emotional reciprocity</a:t>
            </a:r>
          </a:p>
          <a:p>
            <a:pPr marL="381000" marR="0" lvl="0" indent="-139700" algn="l" defTabSz="914400" rtl="0" eaLnBrk="1" fontAlgn="auto" latinLnBrk="0" hangingPunct="1">
              <a:lnSpc>
                <a:spcPct val="100000"/>
              </a:lnSpc>
              <a:spcBef>
                <a:spcPts val="0"/>
              </a:spcBef>
              <a:spcAft>
                <a:spcPts val="0"/>
              </a:spcAft>
              <a:buClr>
                <a:schemeClr val="tx1">
                  <a:lumMod val="50000"/>
                  <a:lumOff val="50000"/>
                </a:schemeClr>
              </a:buClr>
              <a:buSzPct val="100000"/>
              <a:buFont typeface="Arial" pitchFamily="34" charset="0"/>
              <a:buChar char="•"/>
              <a:tabLst/>
              <a:defRPr/>
            </a:pPr>
            <a:r>
              <a:rPr lang="en-US" sz="2800" dirty="0" smtClean="0">
                <a:solidFill>
                  <a:schemeClr val="tx1">
                    <a:lumMod val="65000"/>
                    <a:lumOff val="35000"/>
                  </a:schemeClr>
                </a:solidFill>
              </a:rPr>
              <a:t>Social interactions</a:t>
            </a:r>
            <a:endParaRPr kumimoji="0" lang="en-US" sz="2800" b="0" i="0" u="none" strike="noStrike" kern="1200" cap="none" spc="0" normalizeH="0" baseline="0" noProof="0" dirty="0" smtClean="0">
              <a:ln>
                <a:noFill/>
              </a:ln>
              <a:solidFill>
                <a:schemeClr val="tx1">
                  <a:lumMod val="65000"/>
                  <a:lumOff val="35000"/>
                </a:schemeClr>
              </a:solidFill>
              <a:effectLst/>
              <a:uLnTx/>
              <a:uFillTx/>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Refining the Learning Space</a:t>
            </a:r>
            <a:endParaRPr lang="en-US" dirty="0"/>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7"/>
          <p:cNvSpPr txBox="1">
            <a:spLocks/>
          </p:cNvSpPr>
          <p:nvPr/>
        </p:nvSpPr>
        <p:spPr>
          <a:xfrm>
            <a:off x="457200" y="1295400"/>
            <a:ext cx="8305800" cy="3724067"/>
          </a:xfrm>
          <a:prstGeom prst="rect">
            <a:avLst/>
          </a:prstGeom>
          <a:noFill/>
          <a:ln>
            <a:noFill/>
          </a:ln>
        </p:spPr>
        <p:txBody>
          <a:bodyPr vert="horz" wrap="square" lIns="91425" tIns="91425" rIns="91425" bIns="91425" rtlCol="0" anchor="t" anchorCtr="0">
            <a:spAutoFit/>
          </a:bodyPr>
          <a:lstStyle/>
          <a:p>
            <a:pPr lvl="0">
              <a:spcBef>
                <a:spcPts val="1200"/>
              </a:spcBef>
              <a:defRPr/>
            </a:pPr>
            <a:r>
              <a:rPr lang="en-US" sz="3200" dirty="0" smtClean="0">
                <a:solidFill>
                  <a:schemeClr val="tx1">
                    <a:lumMod val="65000"/>
                    <a:lumOff val="35000"/>
                  </a:schemeClr>
                </a:solidFill>
              </a:rPr>
              <a:t>Emphasis on socio</a:t>
            </a:r>
            <a:r>
              <a:rPr lang="en-US" sz="3200" dirty="0">
                <a:solidFill>
                  <a:schemeClr val="tx1">
                    <a:lumMod val="65000"/>
                    <a:lumOff val="35000"/>
                  </a:schemeClr>
                </a:solidFill>
              </a:rPr>
              <a:t>-emotional </a:t>
            </a:r>
            <a:r>
              <a:rPr lang="en-US" sz="3200" dirty="0" smtClean="0">
                <a:solidFill>
                  <a:schemeClr val="tx1">
                    <a:lumMod val="65000"/>
                    <a:lumOff val="35000"/>
                  </a:schemeClr>
                </a:solidFill>
              </a:rPr>
              <a:t>learning/thinking</a:t>
            </a:r>
          </a:p>
          <a:p>
            <a:pPr marL="465138" lvl="1" indent="-465138">
              <a:spcBef>
                <a:spcPts val="1200"/>
              </a:spcBef>
              <a:buFont typeface="Arial" pitchFamily="34" charset="0"/>
              <a:buChar char="•"/>
              <a:defRPr/>
            </a:pPr>
            <a:r>
              <a:rPr lang="en-US" sz="2800" dirty="0" smtClean="0">
                <a:solidFill>
                  <a:schemeClr val="tx1">
                    <a:lumMod val="65000"/>
                    <a:lumOff val="35000"/>
                  </a:schemeClr>
                </a:solidFill>
              </a:rPr>
              <a:t>Displaying feelings through facial expressions</a:t>
            </a:r>
            <a:r>
              <a:rPr lang="en-US" sz="2800" b="1" i="1" dirty="0" smtClean="0">
                <a:solidFill>
                  <a:schemeClr val="tx1">
                    <a:lumMod val="65000"/>
                    <a:lumOff val="35000"/>
                  </a:schemeClr>
                </a:solidFill>
              </a:rPr>
              <a:t> </a:t>
            </a:r>
            <a:r>
              <a:rPr lang="en-US" sz="2800" dirty="0" smtClean="0">
                <a:solidFill>
                  <a:schemeClr val="tx1">
                    <a:lumMod val="65000"/>
                    <a:lumOff val="35000"/>
                  </a:schemeClr>
                </a:solidFill>
              </a:rPr>
              <a:t>is not automatic</a:t>
            </a:r>
          </a:p>
          <a:p>
            <a:pPr marL="465138" lvl="1" indent="-465138">
              <a:spcBef>
                <a:spcPts val="1200"/>
              </a:spcBef>
              <a:buFont typeface="Arial" pitchFamily="34" charset="0"/>
              <a:buChar char="•"/>
              <a:defRPr/>
            </a:pPr>
            <a:r>
              <a:rPr lang="en-US" sz="2800" dirty="0" smtClean="0">
                <a:solidFill>
                  <a:schemeClr val="tx1">
                    <a:lumMod val="65000"/>
                    <a:lumOff val="35000"/>
                  </a:schemeClr>
                </a:solidFill>
              </a:rPr>
              <a:t>Learners may know what to do, but anxiety impedes execution</a:t>
            </a:r>
          </a:p>
          <a:p>
            <a:pPr marL="465138" lvl="1" indent="-465138">
              <a:spcBef>
                <a:spcPts val="1200"/>
              </a:spcBef>
              <a:buFont typeface="Arial" pitchFamily="34" charset="0"/>
              <a:buChar char="•"/>
              <a:defRPr/>
            </a:pPr>
            <a:r>
              <a:rPr lang="en-US" sz="2800" dirty="0" smtClean="0">
                <a:solidFill>
                  <a:schemeClr val="tx1">
                    <a:lumMod val="65000"/>
                    <a:lumOff val="35000"/>
                  </a:schemeClr>
                </a:solidFill>
              </a:rPr>
              <a:t>A common difficulty is understanding things from another’s perspective</a:t>
            </a:r>
          </a:p>
        </p:txBody>
      </p:sp>
    </p:spTree>
    <p:extLst>
      <p:ext uri="{BB962C8B-B14F-4D97-AF65-F5344CB8AC3E}">
        <p14:creationId xmlns:p14="http://schemas.microsoft.com/office/powerpoint/2010/main" val="33308292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sp>
        <p:nvSpPr>
          <p:cNvPr id="3" name="Content Placeholder 2"/>
          <p:cNvSpPr>
            <a:spLocks noGrp="1"/>
          </p:cNvSpPr>
          <p:nvPr>
            <p:ph idx="1"/>
          </p:nvPr>
        </p:nvSpPr>
        <p:spPr>
          <a:xfrm>
            <a:off x="457200" y="1447800"/>
            <a:ext cx="8229600" cy="4267200"/>
          </a:xfrm>
        </p:spPr>
        <p:txBody>
          <a:bodyPr>
            <a:normAutofit fontScale="92500"/>
          </a:bodyPr>
          <a:lstStyle/>
          <a:p>
            <a:pPr marL="0" indent="0">
              <a:buNone/>
            </a:pPr>
            <a:r>
              <a:rPr lang="en-US" dirty="0" smtClean="0">
                <a:solidFill>
                  <a:schemeClr val="tx1">
                    <a:lumMod val="65000"/>
                    <a:lumOff val="35000"/>
                  </a:schemeClr>
                </a:solidFill>
              </a:rPr>
              <a:t>Empathy has </a:t>
            </a:r>
            <a:r>
              <a:rPr lang="en-US" dirty="0">
                <a:solidFill>
                  <a:schemeClr val="tx1">
                    <a:lumMod val="65000"/>
                    <a:lumOff val="35000"/>
                  </a:schemeClr>
                </a:solidFill>
              </a:rPr>
              <a:t>two components </a:t>
            </a:r>
            <a:r>
              <a:rPr lang="en-US" sz="2600" dirty="0">
                <a:solidFill>
                  <a:schemeClr val="tx1">
                    <a:lumMod val="65000"/>
                    <a:lumOff val="35000"/>
                  </a:schemeClr>
                </a:solidFill>
              </a:rPr>
              <a:t>(Baron-Cohen et al, </a:t>
            </a:r>
            <a:r>
              <a:rPr lang="en-US" sz="2600" dirty="0" smtClean="0">
                <a:solidFill>
                  <a:schemeClr val="tx1">
                    <a:lumMod val="65000"/>
                    <a:lumOff val="35000"/>
                  </a:schemeClr>
                </a:solidFill>
              </a:rPr>
              <a:t>2009)</a:t>
            </a:r>
          </a:p>
          <a:p>
            <a:pPr marL="914400" lvl="1" indent="-449263">
              <a:buFont typeface="Arial" pitchFamily="34" charset="0"/>
              <a:buChar char="•"/>
            </a:pPr>
            <a:r>
              <a:rPr lang="en-US" b="1" dirty="0" smtClean="0">
                <a:solidFill>
                  <a:schemeClr val="tx1">
                    <a:lumMod val="65000"/>
                    <a:lumOff val="35000"/>
                  </a:schemeClr>
                </a:solidFill>
              </a:rPr>
              <a:t>Cognitive</a:t>
            </a:r>
            <a:r>
              <a:rPr lang="en-US" dirty="0" smtClean="0">
                <a:solidFill>
                  <a:schemeClr val="tx1">
                    <a:lumMod val="65000"/>
                    <a:lumOff val="35000"/>
                  </a:schemeClr>
                </a:solidFill>
              </a:rPr>
              <a:t>: recognizing mental states</a:t>
            </a:r>
          </a:p>
          <a:p>
            <a:pPr marL="914400" lvl="1" indent="-449263">
              <a:buFont typeface="Arial" pitchFamily="34" charset="0"/>
              <a:buChar char="•"/>
            </a:pPr>
            <a:r>
              <a:rPr lang="en-US" b="1" dirty="0" smtClean="0">
                <a:solidFill>
                  <a:schemeClr val="tx1">
                    <a:lumMod val="65000"/>
                    <a:lumOff val="35000"/>
                  </a:schemeClr>
                </a:solidFill>
              </a:rPr>
              <a:t>Affective</a:t>
            </a:r>
            <a:r>
              <a:rPr lang="en-US" dirty="0" smtClean="0">
                <a:solidFill>
                  <a:schemeClr val="tx1">
                    <a:lumMod val="65000"/>
                    <a:lumOff val="35000"/>
                  </a:schemeClr>
                </a:solidFill>
              </a:rPr>
              <a:t>: reacting appropriately</a:t>
            </a:r>
          </a:p>
          <a:p>
            <a:pPr marL="914400" lvl="1" indent="-449263">
              <a:buFont typeface="Arial" pitchFamily="34" charset="0"/>
              <a:buChar char="•"/>
            </a:pPr>
            <a:r>
              <a:rPr lang="en-US" dirty="0" smtClean="0">
                <a:solidFill>
                  <a:schemeClr val="tx1">
                    <a:lumMod val="65000"/>
                    <a:lumOff val="35000"/>
                  </a:schemeClr>
                </a:solidFill>
              </a:rPr>
              <a:t>Some studies show that the cognitive component </a:t>
            </a:r>
            <a:r>
              <a:rPr lang="en-US" i="1" dirty="0" smtClean="0">
                <a:solidFill>
                  <a:schemeClr val="tx1">
                    <a:lumMod val="65000"/>
                    <a:lumOff val="35000"/>
                  </a:schemeClr>
                </a:solidFill>
              </a:rPr>
              <a:t>can</a:t>
            </a:r>
            <a:r>
              <a:rPr lang="en-US" dirty="0" smtClean="0">
                <a:solidFill>
                  <a:schemeClr val="tx1">
                    <a:lumMod val="65000"/>
                    <a:lumOff val="35000"/>
                  </a:schemeClr>
                </a:solidFill>
              </a:rPr>
              <a:t> be taught!</a:t>
            </a:r>
          </a:p>
          <a:p>
            <a:pPr marL="465137" lvl="1" indent="0">
              <a:buNone/>
            </a:pPr>
            <a:endParaRPr lang="en-US" dirty="0" smtClean="0">
              <a:solidFill>
                <a:schemeClr val="tx1">
                  <a:lumMod val="65000"/>
                  <a:lumOff val="35000"/>
                </a:schemeClr>
              </a:solidFill>
            </a:endParaRPr>
          </a:p>
          <a:p>
            <a:pPr marL="0" indent="0">
              <a:buNone/>
            </a:pPr>
            <a:r>
              <a:rPr lang="en-US" dirty="0" smtClean="0">
                <a:solidFill>
                  <a:schemeClr val="tx1">
                    <a:lumMod val="65000"/>
                    <a:lumOff val="35000"/>
                  </a:schemeClr>
                </a:solidFill>
              </a:rPr>
              <a:t>Limitations with behavioral approaches </a:t>
            </a:r>
            <a:r>
              <a:rPr lang="en-US" sz="2600" dirty="0" smtClean="0">
                <a:solidFill>
                  <a:schemeClr val="tx1">
                    <a:lumMod val="65000"/>
                    <a:lumOff val="35000"/>
                  </a:schemeClr>
                </a:solidFill>
              </a:rPr>
              <a:t>(</a:t>
            </a:r>
            <a:r>
              <a:rPr lang="en-US" sz="2600" dirty="0" err="1" smtClean="0">
                <a:solidFill>
                  <a:schemeClr val="tx1">
                    <a:lumMod val="65000"/>
                    <a:lumOff val="35000"/>
                  </a:schemeClr>
                </a:solidFill>
              </a:rPr>
              <a:t>Koegal</a:t>
            </a:r>
            <a:r>
              <a:rPr lang="en-US" sz="2600" dirty="0" smtClean="0">
                <a:solidFill>
                  <a:schemeClr val="tx1">
                    <a:lumMod val="65000"/>
                    <a:lumOff val="35000"/>
                  </a:schemeClr>
                </a:solidFill>
              </a:rPr>
              <a:t> &amp; </a:t>
            </a:r>
            <a:r>
              <a:rPr lang="en-US" sz="2600" dirty="0" err="1" smtClean="0">
                <a:solidFill>
                  <a:schemeClr val="tx1">
                    <a:lumMod val="65000"/>
                    <a:lumOff val="35000"/>
                  </a:schemeClr>
                </a:solidFill>
              </a:rPr>
              <a:t>Koegal</a:t>
            </a:r>
            <a:r>
              <a:rPr lang="en-US" sz="2600" dirty="0" smtClean="0">
                <a:solidFill>
                  <a:schemeClr val="tx1">
                    <a:lumMod val="65000"/>
                    <a:lumOff val="35000"/>
                  </a:schemeClr>
                </a:solidFill>
              </a:rPr>
              <a:t>, 1995, Strain et. al, 2011, </a:t>
            </a:r>
            <a:r>
              <a:rPr lang="en-US" sz="2600" dirty="0" err="1" smtClean="0">
                <a:solidFill>
                  <a:schemeClr val="tx1">
                    <a:lumMod val="65000"/>
                    <a:lumOff val="35000"/>
                  </a:schemeClr>
                </a:solidFill>
              </a:rPr>
              <a:t>Schriebman</a:t>
            </a:r>
            <a:r>
              <a:rPr lang="en-US" sz="2600" dirty="0" smtClean="0">
                <a:solidFill>
                  <a:schemeClr val="tx1">
                    <a:lumMod val="65000"/>
                    <a:lumOff val="35000"/>
                  </a:schemeClr>
                </a:solidFill>
              </a:rPr>
              <a:t>, 2007, </a:t>
            </a:r>
            <a:r>
              <a:rPr lang="en-US" sz="2600" dirty="0" err="1" smtClean="0">
                <a:solidFill>
                  <a:schemeClr val="tx1">
                    <a:lumMod val="65000"/>
                    <a:lumOff val="35000"/>
                  </a:schemeClr>
                </a:solidFill>
              </a:rPr>
              <a:t>Luckett</a:t>
            </a:r>
            <a:r>
              <a:rPr lang="en-US" sz="2600" dirty="0" smtClean="0">
                <a:solidFill>
                  <a:schemeClr val="tx1">
                    <a:lumMod val="65000"/>
                    <a:lumOff val="35000"/>
                  </a:schemeClr>
                </a:solidFill>
              </a:rPr>
              <a:t> et. al, 2007)</a:t>
            </a:r>
            <a:endParaRPr lang="en-US" sz="2600"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Learning Problem</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9BBB59"/>
                </a:solidFill>
                <a:latin typeface="Arial Rounded MT Bold"/>
                <a:cs typeface="Arial Rounded MT Bold"/>
              </a:rPr>
              <a:t>Target Learners</a:t>
            </a:r>
          </a:p>
          <a:p>
            <a:r>
              <a:rPr lang="en-US" dirty="0" smtClean="0">
                <a:solidFill>
                  <a:schemeClr val="tx1">
                    <a:lumMod val="65000"/>
                    <a:lumOff val="35000"/>
                  </a:schemeClr>
                </a:solidFill>
              </a:rPr>
              <a:t>Children or adolescents with mild to moderate Autism</a:t>
            </a:r>
          </a:p>
          <a:p>
            <a:pPr marL="0" indent="0">
              <a:buNone/>
            </a:pPr>
            <a:endParaRPr lang="en-US" dirty="0"/>
          </a:p>
          <a:p>
            <a:pPr marL="0" indent="0">
              <a:buNone/>
            </a:pPr>
            <a:r>
              <a:rPr lang="en-US" dirty="0" smtClean="0">
                <a:solidFill>
                  <a:srgbClr val="9BBB59"/>
                </a:solidFill>
                <a:latin typeface="Arial Rounded MT Bold"/>
                <a:cs typeface="Arial Rounded MT Bold"/>
              </a:rPr>
              <a:t>Learning Goal</a:t>
            </a:r>
          </a:p>
          <a:p>
            <a:r>
              <a:rPr lang="en-US" dirty="0" smtClean="0">
                <a:solidFill>
                  <a:schemeClr val="tx1">
                    <a:lumMod val="65000"/>
                    <a:lumOff val="35000"/>
                  </a:schemeClr>
                </a:solidFill>
              </a:rPr>
              <a:t>Strengthen understanding of emotions to develop socio-emotional skills and behaviors</a:t>
            </a:r>
            <a:endParaRPr lang="en-US" dirty="0">
              <a:solidFill>
                <a:schemeClr val="tx1">
                  <a:lumMod val="65000"/>
                  <a:lumOff val="35000"/>
                </a:schemeClr>
              </a:solidFill>
            </a:endParaRPr>
          </a:p>
        </p:txBody>
      </p:sp>
      <p:sp>
        <p:nvSpPr>
          <p:cNvPr id="8" name="Rectangle 7"/>
          <p:cNvSpPr/>
          <p:nvPr/>
        </p:nvSpPr>
        <p:spPr>
          <a:xfrm>
            <a:off x="0" y="5791200"/>
            <a:ext cx="9144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solutions</a:t>
            </a:r>
            <a:endParaRPr lang="en-US" dirty="0"/>
          </a:p>
        </p:txBody>
      </p:sp>
      <p:sp>
        <p:nvSpPr>
          <p:cNvPr id="3" name="Content Placeholder 2"/>
          <p:cNvSpPr>
            <a:spLocks noGrp="1"/>
          </p:cNvSpPr>
          <p:nvPr>
            <p:ph idx="1"/>
          </p:nvPr>
        </p:nvSpPr>
        <p:spPr>
          <a:xfrm>
            <a:off x="457200" y="2590801"/>
            <a:ext cx="3886200" cy="3124200"/>
          </a:xfrm>
        </p:spPr>
        <p:txBody>
          <a:bodyPr/>
          <a:lstStyle/>
          <a:p>
            <a:r>
              <a:rPr lang="en-US" dirty="0" smtClean="0">
                <a:solidFill>
                  <a:schemeClr val="tx1">
                    <a:lumMod val="65000"/>
                    <a:lumOff val="35000"/>
                  </a:schemeClr>
                </a:solidFill>
              </a:rPr>
              <a:t>One-liner</a:t>
            </a:r>
          </a:p>
          <a:p>
            <a:r>
              <a:rPr lang="en-US" dirty="0" smtClean="0">
                <a:solidFill>
                  <a:schemeClr val="tx1">
                    <a:lumMod val="65000"/>
                    <a:lumOff val="35000"/>
                  </a:schemeClr>
                </a:solidFill>
              </a:rPr>
              <a:t>Process</a:t>
            </a:r>
          </a:p>
          <a:p>
            <a:r>
              <a:rPr lang="en-US" dirty="0" smtClean="0">
                <a:solidFill>
                  <a:schemeClr val="tx1">
                    <a:lumMod val="65000"/>
                    <a:lumOff val="35000"/>
                  </a:schemeClr>
                </a:solidFill>
              </a:rPr>
              <a:t>Walkthrough</a:t>
            </a:r>
          </a:p>
          <a:p>
            <a:pPr marL="0" indent="0">
              <a:buNone/>
            </a:pPr>
            <a:endParaRPr lang="en-US" dirty="0" smtClean="0"/>
          </a:p>
          <a:p>
            <a:endParaRPr lang="en-US" dirty="0"/>
          </a:p>
        </p:txBody>
      </p:sp>
      <p:pic>
        <p:nvPicPr>
          <p:cNvPr id="4" name="Picture 3" descr="memu_1big.png"/>
          <p:cNvPicPr>
            <a:picLocks noChangeAspect="1"/>
          </p:cNvPicPr>
          <p:nvPr/>
        </p:nvPicPr>
        <p:blipFill>
          <a:blip r:embed="rId3" cstate="print"/>
          <a:stretch>
            <a:fillRect/>
          </a:stretch>
        </p:blipFill>
        <p:spPr>
          <a:xfrm>
            <a:off x="457200" y="1219200"/>
            <a:ext cx="3886200" cy="1065571"/>
          </a:xfrm>
          <a:prstGeom prst="rect">
            <a:avLst/>
          </a:prstGeom>
        </p:spPr>
      </p:pic>
      <p:pic>
        <p:nvPicPr>
          <p:cNvPr id="5" name="Picture 4" descr="bann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143000"/>
            <a:ext cx="3733800" cy="1089924"/>
          </a:xfrm>
          <a:prstGeom prst="rect">
            <a:avLst/>
          </a:prstGeom>
        </p:spPr>
      </p:pic>
      <p:sp>
        <p:nvSpPr>
          <p:cNvPr id="6" name="Content Placeholder 2"/>
          <p:cNvSpPr txBox="1">
            <a:spLocks/>
          </p:cNvSpPr>
          <p:nvPr/>
        </p:nvSpPr>
        <p:spPr>
          <a:xfrm>
            <a:off x="4572000" y="2590800"/>
            <a:ext cx="38862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65000"/>
                    <a:lumOff val="35000"/>
                  </a:schemeClr>
                </a:solidFill>
              </a:rPr>
              <a:t>Learner Studies</a:t>
            </a:r>
          </a:p>
          <a:p>
            <a:r>
              <a:rPr lang="en-US" dirty="0" smtClean="0">
                <a:solidFill>
                  <a:schemeClr val="tx1">
                    <a:lumMod val="65000"/>
                    <a:lumOff val="35000"/>
                  </a:schemeClr>
                </a:solidFill>
              </a:rPr>
              <a:t>Feedback</a:t>
            </a:r>
          </a:p>
          <a:p>
            <a:pPr marL="0" indent="0">
              <a:buFont typeface="Arial" pitchFamily="34" charset="0"/>
              <a:buNone/>
            </a:pPr>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mu_1big.png"/>
          <p:cNvPicPr>
            <a:picLocks noChangeAspect="1"/>
          </p:cNvPicPr>
          <p:nvPr/>
        </p:nvPicPr>
        <p:blipFill>
          <a:blip r:embed="rId3" cstate="print"/>
          <a:stretch>
            <a:fillRect/>
          </a:stretch>
        </p:blipFill>
        <p:spPr>
          <a:xfrm>
            <a:off x="0" y="0"/>
            <a:ext cx="5715000" cy="1567016"/>
          </a:xfrm>
          <a:prstGeom prst="rect">
            <a:avLst/>
          </a:prstGeom>
        </p:spPr>
      </p:pic>
      <p:sp>
        <p:nvSpPr>
          <p:cNvPr id="6" name="Content Placeholder 4"/>
          <p:cNvSpPr txBox="1">
            <a:spLocks/>
          </p:cNvSpPr>
          <p:nvPr/>
        </p:nvSpPr>
        <p:spPr>
          <a:xfrm>
            <a:off x="457200" y="2438400"/>
            <a:ext cx="8229600" cy="32004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0" i="0" u="none" strike="noStrike" kern="1200" cap="none" spc="0" normalizeH="0" baseline="0" noProof="0" dirty="0" err="1" smtClean="0">
                <a:ln>
                  <a:noFill/>
                </a:ln>
                <a:solidFill>
                  <a:schemeClr val="tx1">
                    <a:lumMod val="65000"/>
                    <a:lumOff val="35000"/>
                  </a:schemeClr>
                </a:solidFill>
                <a:effectLst/>
                <a:uLnTx/>
                <a:uFillTx/>
                <a:latin typeface="Arial Rounded MT Bold"/>
                <a:ea typeface="+mn-ea"/>
                <a:cs typeface="Arial Rounded MT Bold"/>
              </a:rPr>
              <a:t>Me.Mu</a:t>
            </a:r>
            <a:r>
              <a:rPr kumimoji="0" lang="en-US" sz="3600" b="0" i="0" u="none" strike="noStrike" kern="1200" cap="none" spc="0" normalizeH="0" noProof="0" dirty="0" smtClean="0">
                <a:ln>
                  <a:noFill/>
                </a:ln>
                <a:solidFill>
                  <a:schemeClr val="tx1">
                    <a:lumMod val="65000"/>
                    <a:lumOff val="35000"/>
                  </a:schemeClr>
                </a:solidFill>
                <a:effectLst/>
                <a:uLnTx/>
                <a:uFillTx/>
                <a:latin typeface="Arial Rounded MT Bold"/>
                <a:ea typeface="+mn-ea"/>
                <a:cs typeface="Arial Rounded MT Bold"/>
              </a:rPr>
              <a:t> </a:t>
            </a:r>
            <a:r>
              <a:rPr kumimoji="0" lang="en-US" sz="3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is a </a:t>
            </a:r>
            <a:r>
              <a:rPr kumimoji="0" lang="en-US" sz="36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pair of mini-games </a:t>
            </a:r>
            <a:r>
              <a:rPr kumimoji="0" lang="en-US" sz="360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on the </a:t>
            </a:r>
            <a:r>
              <a:rPr kumimoji="0" lang="en-US" sz="3600" b="1" i="0" u="none" strike="noStrike" kern="1200" cap="none" spc="0" normalizeH="0" baseline="0" noProof="0" dirty="0" err="1" smtClean="0">
                <a:ln>
                  <a:noFill/>
                </a:ln>
                <a:solidFill>
                  <a:schemeClr val="tx1">
                    <a:lumMod val="65000"/>
                    <a:lumOff val="35000"/>
                  </a:schemeClr>
                </a:solidFill>
                <a:effectLst/>
                <a:uLnTx/>
                <a:uFillTx/>
                <a:latin typeface="+mn-lt"/>
                <a:ea typeface="+mn-ea"/>
                <a:cs typeface="+mn-cs"/>
              </a:rPr>
              <a:t>Kinect</a:t>
            </a:r>
            <a:r>
              <a:rPr kumimoji="0" lang="en-US" sz="36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lang="en-US" sz="3600" noProof="0" dirty="0" smtClean="0">
                <a:solidFill>
                  <a:schemeClr val="tx1">
                    <a:lumMod val="65000"/>
                    <a:lumOff val="35000"/>
                  </a:schemeClr>
                </a:solidFill>
              </a:rPr>
              <a:t>that teaches </a:t>
            </a:r>
            <a:r>
              <a:rPr lang="en-US" sz="3600" b="1" noProof="0" dirty="0" smtClean="0">
                <a:solidFill>
                  <a:schemeClr val="tx1">
                    <a:lumMod val="65000"/>
                    <a:lumOff val="35000"/>
                  </a:schemeClr>
                </a:solidFill>
              </a:rPr>
              <a:t>greetings</a:t>
            </a:r>
            <a:r>
              <a:rPr lang="en-US" sz="3600" noProof="0" dirty="0" smtClean="0">
                <a:solidFill>
                  <a:schemeClr val="tx1">
                    <a:lumMod val="65000"/>
                    <a:lumOff val="35000"/>
                  </a:schemeClr>
                </a:solidFill>
              </a:rPr>
              <a:t> and </a:t>
            </a:r>
            <a:r>
              <a:rPr lang="en-US" sz="3600" b="1" noProof="0" dirty="0" smtClean="0">
                <a:solidFill>
                  <a:schemeClr val="tx1">
                    <a:lumMod val="65000"/>
                    <a:lumOff val="35000"/>
                  </a:schemeClr>
                </a:solidFill>
              </a:rPr>
              <a:t>facial emotions</a:t>
            </a:r>
            <a:r>
              <a:rPr lang="en-US" sz="3600" dirty="0" smtClean="0">
                <a:solidFill>
                  <a:schemeClr val="tx1">
                    <a:lumMod val="65000"/>
                    <a:lumOff val="35000"/>
                  </a:schemeClr>
                </a:solidFill>
              </a:rPr>
              <a:t>.</a:t>
            </a:r>
            <a:r>
              <a:rPr kumimoji="0" lang="en-US" sz="36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endParaRPr kumimoji="0" lang="en-US" sz="36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pic>
        <p:nvPicPr>
          <p:cNvPr id="5" name="Picture 4" descr="kinec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00000">
            <a:off x="6154051" y="884809"/>
            <a:ext cx="2224269" cy="741423"/>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15152</TotalTime>
  <Words>4946</Words>
  <Application>Microsoft Macintosh PowerPoint</Application>
  <PresentationFormat>On-screen Show (4:3)</PresentationFormat>
  <Paragraphs>450</Paragraphs>
  <Slides>39</Slides>
  <Notes>29</Notes>
  <HiddenSlides>11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About Us</vt:lpstr>
      <vt:lpstr>Social Processing Machines</vt:lpstr>
      <vt:lpstr>Background</vt:lpstr>
      <vt:lpstr>Refining the Learning Space</vt:lpstr>
      <vt:lpstr>Research</vt:lpstr>
      <vt:lpstr>Learning Problem</vt:lpstr>
      <vt:lpstr>Two solutions</vt:lpstr>
      <vt:lpstr>PowerPoint Presentation</vt:lpstr>
      <vt:lpstr>Initial Video Prototype</vt:lpstr>
      <vt:lpstr>Initial Video Prototype</vt:lpstr>
      <vt:lpstr>2nd Video Prototype</vt:lpstr>
      <vt:lpstr>2nd Video Prototype</vt:lpstr>
      <vt:lpstr>Me.Mu</vt:lpstr>
      <vt:lpstr>PowerPoint Presentation</vt:lpstr>
      <vt:lpstr>Learning Theories for Me.Mu</vt:lpstr>
      <vt:lpstr>PowerPoint Presentation</vt:lpstr>
      <vt:lpstr>PowerPoint Presentation</vt:lpstr>
      <vt:lpstr>Emotionary v.0</vt:lpstr>
      <vt:lpstr>Strengths of Emotionary v.0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Theories for Emotionary</vt:lpstr>
      <vt:lpstr>Learner Studies</vt:lpstr>
      <vt:lpstr>Learner Study Data – Me.Mu</vt:lpstr>
      <vt:lpstr>Me.Mu Findings</vt:lpstr>
      <vt:lpstr>Learner Study Data - Emotionary</vt:lpstr>
      <vt:lpstr>Emotionary Findings</vt:lpstr>
      <vt:lpstr>Acknowledgements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AnnaLy</dc:creator>
  <cp:lastModifiedBy>Hain-Lee Hsueh</cp:lastModifiedBy>
  <cp:revision>307</cp:revision>
  <dcterms:created xsi:type="dcterms:W3CDTF">2012-02-15T06:54:37Z</dcterms:created>
  <dcterms:modified xsi:type="dcterms:W3CDTF">2012-08-14T08:34:35Z</dcterms:modified>
</cp:coreProperties>
</file>